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0"/>
  </p:notesMasterIdLst>
  <p:sldIdLst>
    <p:sldId id="271" r:id="rId2"/>
    <p:sldId id="26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160"/>
    <a:srgbClr val="72B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781"/>
  </p:normalViewPr>
  <p:slideViewPr>
    <p:cSldViewPr snapToGrid="0" showGuides="1">
      <p:cViewPr varScale="1">
        <p:scale>
          <a:sx n="101" d="100"/>
          <a:sy n="101" d="100"/>
        </p:scale>
        <p:origin x="13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0885-440B-1348-8770-891E23BF5F86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4D974-2B1E-1744-8860-0947F9083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85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7852" y="1237957"/>
            <a:ext cx="8791575" cy="23071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il titolo della presentazione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7852" y="3856038"/>
            <a:ext cx="11099348" cy="893761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sottotitolo della presentazione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2" y="570963"/>
            <a:ext cx="5934508" cy="16398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59503" y="609601"/>
            <a:ext cx="4557995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469" y="2210849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numero diapositiva 8">
            <a:extLst>
              <a:ext uri="{FF2B5EF4-FFF2-40B4-BE49-F238E27FC236}">
                <a16:creationId xmlns:a16="http://schemas.microsoft.com/office/drawing/2014/main" id="{ADEA357A-FE47-2A0A-4242-6E6966B0ECDD}"/>
              </a:ext>
            </a:extLst>
          </p:cNvPr>
          <p:cNvSpPr txBox="1">
            <a:spLocks/>
          </p:cNvSpPr>
          <p:nvPr userDrawn="1"/>
        </p:nvSpPr>
        <p:spPr>
          <a:xfrm>
            <a:off x="11086464" y="488950"/>
            <a:ext cx="771089" cy="375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Segnaposto data 7">
            <a:extLst>
              <a:ext uri="{FF2B5EF4-FFF2-40B4-BE49-F238E27FC236}">
                <a16:creationId xmlns:a16="http://schemas.microsoft.com/office/drawing/2014/main" id="{331F0924-F706-EDC6-9514-ED5A1296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8425" y="6052428"/>
            <a:ext cx="1744394" cy="365125"/>
          </a:xfrm>
        </p:spPr>
        <p:txBody>
          <a:bodyPr/>
          <a:lstStyle>
            <a:lvl1pPr algn="r">
              <a:defRPr sz="1200">
                <a:solidFill>
                  <a:srgbClr val="213160"/>
                </a:solidFill>
              </a:defRPr>
            </a:lvl1pPr>
          </a:lstStyle>
          <a:p>
            <a:fld id="{E5DD8AAA-AC08-1041-B0B7-5D6784DCD4F4}" type="datetime2">
              <a:rPr lang="it-IT" smtClean="0"/>
              <a:pPr/>
              <a:t>lunedì 19 febbraio 2024</a:t>
            </a:fld>
            <a:endParaRPr lang="en-US" dirty="0"/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649660D5-3884-21B5-C01C-3AA862B8F5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49" y="6052428"/>
            <a:ext cx="7096125" cy="4460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Titolo evento - luogo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49" y="609599"/>
            <a:ext cx="10276815" cy="274842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2150" y="3365557"/>
            <a:ext cx="1000079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49" y="4309919"/>
            <a:ext cx="1057526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Segnaposto numero diapositiva 8">
            <a:extLst>
              <a:ext uri="{FF2B5EF4-FFF2-40B4-BE49-F238E27FC236}">
                <a16:creationId xmlns:a16="http://schemas.microsoft.com/office/drawing/2014/main" id="{1A47A623-E0CD-D0EE-7C73-6BF3168B9DD9}"/>
              </a:ext>
            </a:extLst>
          </p:cNvPr>
          <p:cNvSpPr txBox="1">
            <a:spLocks/>
          </p:cNvSpPr>
          <p:nvPr userDrawn="1"/>
        </p:nvSpPr>
        <p:spPr>
          <a:xfrm>
            <a:off x="11086464" y="488950"/>
            <a:ext cx="771089" cy="375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1FAE6977-9583-6E50-FA57-D5F200C6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8425" y="6052428"/>
            <a:ext cx="1744394" cy="365125"/>
          </a:xfrm>
        </p:spPr>
        <p:txBody>
          <a:bodyPr/>
          <a:lstStyle>
            <a:lvl1pPr algn="r">
              <a:defRPr sz="1200">
                <a:solidFill>
                  <a:srgbClr val="213160"/>
                </a:solidFill>
              </a:defRPr>
            </a:lvl1pPr>
          </a:lstStyle>
          <a:p>
            <a:fld id="{E5DD8AAA-AC08-1041-B0B7-5D6784DCD4F4}" type="datetime2">
              <a:rPr lang="it-IT" smtClean="0"/>
              <a:pPr/>
              <a:t>lunedì 19 febbraio 2024</a:t>
            </a:fld>
            <a:endParaRPr lang="en-US" dirty="0"/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90A7EB14-770F-035E-2287-E8F0C1183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49" y="6052428"/>
            <a:ext cx="7096125" cy="4460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Titolo evento - luogo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346" y="570963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0343" y="2635826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6851" y="3321626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99" y="2638998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46" y="3324798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1375" y="2635826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1375" y="3321626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E75D7044-EFCA-DA98-43CE-4B30070CF920}"/>
              </a:ext>
            </a:extLst>
          </p:cNvPr>
          <p:cNvSpPr txBox="1">
            <a:spLocks/>
          </p:cNvSpPr>
          <p:nvPr userDrawn="1"/>
        </p:nvSpPr>
        <p:spPr>
          <a:xfrm>
            <a:off x="11086464" y="488950"/>
            <a:ext cx="771089" cy="375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Segnaposto data 7">
            <a:extLst>
              <a:ext uri="{FF2B5EF4-FFF2-40B4-BE49-F238E27FC236}">
                <a16:creationId xmlns:a16="http://schemas.microsoft.com/office/drawing/2014/main" id="{3F3AA365-7CF3-4D1C-3B2D-B9458F7D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8425" y="6052428"/>
            <a:ext cx="1744394" cy="365125"/>
          </a:xfrm>
        </p:spPr>
        <p:txBody>
          <a:bodyPr/>
          <a:lstStyle>
            <a:lvl1pPr algn="r">
              <a:defRPr sz="1200">
                <a:solidFill>
                  <a:srgbClr val="213160"/>
                </a:solidFill>
              </a:defRPr>
            </a:lvl1pPr>
          </a:lstStyle>
          <a:p>
            <a:fld id="{E5DD8AAA-AC08-1041-B0B7-5D6784DCD4F4}" type="datetime2">
              <a:rPr lang="it-IT" smtClean="0"/>
              <a:pPr/>
              <a:t>lunedì 19 febbraio 2024</a:t>
            </a:fld>
            <a:endParaRPr lang="en-US" dirty="0"/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C222DDB3-DC3F-FF69-EF93-A894644A70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49" y="6052428"/>
            <a:ext cx="7096125" cy="4460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Titolo evento - luogo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4586" y="467931"/>
            <a:ext cx="9905999" cy="1905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84588" y="4262927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4588" y="2525329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4588" y="483918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2228" y="4262927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32228" y="2525329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30768" y="483918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95742" y="426292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95617" y="2525329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95617" y="4839185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E8F451CA-4412-7F9E-8DDD-CED633D602C1}"/>
              </a:ext>
            </a:extLst>
          </p:cNvPr>
          <p:cNvSpPr txBox="1">
            <a:spLocks/>
          </p:cNvSpPr>
          <p:nvPr userDrawn="1"/>
        </p:nvSpPr>
        <p:spPr>
          <a:xfrm>
            <a:off x="11086464" y="488950"/>
            <a:ext cx="771089" cy="375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Segnaposto data 7">
            <a:extLst>
              <a:ext uri="{FF2B5EF4-FFF2-40B4-BE49-F238E27FC236}">
                <a16:creationId xmlns:a16="http://schemas.microsoft.com/office/drawing/2014/main" id="{A0B2431C-C9E9-5E59-83DF-71CB269A6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8425" y="6052428"/>
            <a:ext cx="1744394" cy="365125"/>
          </a:xfrm>
        </p:spPr>
        <p:txBody>
          <a:bodyPr/>
          <a:lstStyle>
            <a:lvl1pPr algn="r">
              <a:defRPr sz="1200">
                <a:solidFill>
                  <a:srgbClr val="213160"/>
                </a:solidFill>
              </a:defRPr>
            </a:lvl1pPr>
          </a:lstStyle>
          <a:p>
            <a:fld id="{E5DD8AAA-AC08-1041-B0B7-5D6784DCD4F4}" type="datetime2">
              <a:rPr lang="it-IT" smtClean="0"/>
              <a:pPr/>
              <a:t>lunedì 19 febbraio 2024</a:t>
            </a:fld>
            <a:endParaRPr lang="en-US" dirty="0"/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EE1F0BAE-81A0-4104-A88A-72F6BB6EE8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49" y="6052428"/>
            <a:ext cx="7096125" cy="4460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Titolo evento - luogo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pertina sezione/argomento/cap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836" y="1419227"/>
            <a:ext cx="10354912" cy="78513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SEZIONE / ARGOMENTO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6424" y="2741612"/>
            <a:ext cx="10353323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 SEZIONE / ARGOMENTO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E267884A-5E0D-FB09-5948-32497425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8425" y="6052428"/>
            <a:ext cx="1744394" cy="365125"/>
          </a:xfrm>
        </p:spPr>
        <p:txBody>
          <a:bodyPr/>
          <a:lstStyle>
            <a:lvl1pPr algn="r">
              <a:defRPr sz="1200">
                <a:solidFill>
                  <a:srgbClr val="213160"/>
                </a:solidFill>
              </a:defRPr>
            </a:lvl1pPr>
          </a:lstStyle>
          <a:p>
            <a:fld id="{E5DD8AAA-AC08-1041-B0B7-5D6784DCD4F4}" type="datetime2">
              <a:rPr lang="it-IT" smtClean="0"/>
              <a:pPr/>
              <a:t>lunedì 19 febbraio 2024</a:t>
            </a:fld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90B5684-3EB9-4D6A-81D1-969DE731F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>
            <a:lvl1pPr>
              <a:defRPr sz="1400"/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6192FB3A-85E2-77F5-6FFC-6DD7C40A0B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49" y="6052428"/>
            <a:ext cx="7096125" cy="4460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Titolo evento - luogo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342" y="478292"/>
            <a:ext cx="7900083" cy="498822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25948" y="2226364"/>
            <a:ext cx="3090055" cy="24251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Didascalia dell’immagine</a:t>
            </a:r>
          </a:p>
        </p:txBody>
      </p:sp>
      <p:sp>
        <p:nvSpPr>
          <p:cNvPr id="10" name="Segnaposto data 7">
            <a:extLst>
              <a:ext uri="{FF2B5EF4-FFF2-40B4-BE49-F238E27FC236}">
                <a16:creationId xmlns:a16="http://schemas.microsoft.com/office/drawing/2014/main" id="{3C2CD36F-AD8F-97B1-BE3E-8E569328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8425" y="6052428"/>
            <a:ext cx="1744394" cy="365125"/>
          </a:xfrm>
        </p:spPr>
        <p:txBody>
          <a:bodyPr/>
          <a:lstStyle>
            <a:lvl1pPr algn="r">
              <a:defRPr sz="1200">
                <a:solidFill>
                  <a:srgbClr val="213160"/>
                </a:solidFill>
              </a:defRPr>
            </a:lvl1pPr>
          </a:lstStyle>
          <a:p>
            <a:fld id="{E5DD8AAA-AC08-1041-B0B7-5D6784DCD4F4}" type="datetime2">
              <a:rPr lang="it-IT" smtClean="0"/>
              <a:pPr/>
              <a:t>lunedì 19 febbraio 2024</a:t>
            </a:fld>
            <a:endParaRPr lang="en-US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E8E4027-D111-49DC-CF99-1A7CE6B86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49" y="6052428"/>
            <a:ext cx="7096125" cy="4460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Titolo evento - luogo</a:t>
            </a:r>
          </a:p>
        </p:txBody>
      </p:sp>
      <p:sp>
        <p:nvSpPr>
          <p:cNvPr id="12" name="Segnaposto numero diapositiva 8">
            <a:extLst>
              <a:ext uri="{FF2B5EF4-FFF2-40B4-BE49-F238E27FC236}">
                <a16:creationId xmlns:a16="http://schemas.microsoft.com/office/drawing/2014/main" id="{B0C5D26C-8B8B-E152-A882-D7F647AB80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>
            <a:lvl1pPr>
              <a:defRPr sz="1400"/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panorami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341" y="478292"/>
            <a:ext cx="11144197" cy="498822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Segnaposto data 7">
            <a:extLst>
              <a:ext uri="{FF2B5EF4-FFF2-40B4-BE49-F238E27FC236}">
                <a16:creationId xmlns:a16="http://schemas.microsoft.com/office/drawing/2014/main" id="{1D34DE14-A4AC-EEC5-7C54-342F9046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8425" y="6052428"/>
            <a:ext cx="1744394" cy="365125"/>
          </a:xfrm>
        </p:spPr>
        <p:txBody>
          <a:bodyPr/>
          <a:lstStyle>
            <a:lvl1pPr algn="r">
              <a:defRPr sz="1200">
                <a:solidFill>
                  <a:srgbClr val="213160"/>
                </a:solidFill>
              </a:defRPr>
            </a:lvl1pPr>
          </a:lstStyle>
          <a:p>
            <a:fld id="{E5DD8AAA-AC08-1041-B0B7-5D6784DCD4F4}" type="datetime2">
              <a:rPr lang="it-IT" smtClean="0"/>
              <a:pPr/>
              <a:t>lunedì 19 febbraio 2024</a:t>
            </a:fld>
            <a:endParaRPr lang="en-US" dirty="0"/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9E20B6A3-06BE-0819-8845-69B4502965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49" y="6052428"/>
            <a:ext cx="7096125" cy="4460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Titolo evento - luogo</a:t>
            </a:r>
          </a:p>
        </p:txBody>
      </p:sp>
    </p:spTree>
    <p:extLst>
      <p:ext uri="{BB962C8B-B14F-4D97-AF65-F5344CB8AC3E}">
        <p14:creationId xmlns:p14="http://schemas.microsoft.com/office/powerpoint/2010/main" val="224892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49" y="618518"/>
            <a:ext cx="10575262" cy="147857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588" y="2249486"/>
            <a:ext cx="5285147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161" y="2249486"/>
            <a:ext cx="5097373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Segnaposto numero diapositiva 8">
            <a:extLst>
              <a:ext uri="{FF2B5EF4-FFF2-40B4-BE49-F238E27FC236}">
                <a16:creationId xmlns:a16="http://schemas.microsoft.com/office/drawing/2014/main" id="{74BF0D4B-1786-695B-672D-01F2EE23E64B}"/>
              </a:ext>
            </a:extLst>
          </p:cNvPr>
          <p:cNvSpPr txBox="1">
            <a:spLocks/>
          </p:cNvSpPr>
          <p:nvPr userDrawn="1"/>
        </p:nvSpPr>
        <p:spPr>
          <a:xfrm>
            <a:off x="11086464" y="488950"/>
            <a:ext cx="771089" cy="375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Segnaposto data 7">
            <a:extLst>
              <a:ext uri="{FF2B5EF4-FFF2-40B4-BE49-F238E27FC236}">
                <a16:creationId xmlns:a16="http://schemas.microsoft.com/office/drawing/2014/main" id="{CF2C0A6E-D451-14B9-58A5-5DCE049A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8425" y="6052428"/>
            <a:ext cx="1744394" cy="365125"/>
          </a:xfrm>
        </p:spPr>
        <p:txBody>
          <a:bodyPr/>
          <a:lstStyle>
            <a:lvl1pPr algn="r">
              <a:defRPr sz="1200">
                <a:solidFill>
                  <a:srgbClr val="213160"/>
                </a:solidFill>
              </a:defRPr>
            </a:lvl1pPr>
          </a:lstStyle>
          <a:p>
            <a:fld id="{E5DD8AAA-AC08-1041-B0B7-5D6784DCD4F4}" type="datetime2">
              <a:rPr lang="it-IT" smtClean="0"/>
              <a:pPr/>
              <a:t>lunedì 19 febbraio 2024</a:t>
            </a:fld>
            <a:endParaRPr lang="en-US" dirty="0"/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5069939C-1D4F-5B3B-7CFE-AB1CFCC797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49" y="6052428"/>
            <a:ext cx="7096125" cy="4460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Titolo evento - luogo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49" y="619126"/>
            <a:ext cx="10575262" cy="1477961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49" y="2249486"/>
            <a:ext cx="514303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50" y="3073397"/>
            <a:ext cx="5143039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4370" y="2249485"/>
            <a:ext cx="5143040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4371" y="3073397"/>
            <a:ext cx="5143039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2" name="Segnaposto numero diapositiva 8">
            <a:extLst>
              <a:ext uri="{FF2B5EF4-FFF2-40B4-BE49-F238E27FC236}">
                <a16:creationId xmlns:a16="http://schemas.microsoft.com/office/drawing/2014/main" id="{B0BC9C34-658F-9322-9EDF-257C6098D53C}"/>
              </a:ext>
            </a:extLst>
          </p:cNvPr>
          <p:cNvSpPr txBox="1">
            <a:spLocks/>
          </p:cNvSpPr>
          <p:nvPr userDrawn="1"/>
        </p:nvSpPr>
        <p:spPr>
          <a:xfrm>
            <a:off x="11086464" y="488950"/>
            <a:ext cx="771089" cy="375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Segnaposto data 7">
            <a:extLst>
              <a:ext uri="{FF2B5EF4-FFF2-40B4-BE49-F238E27FC236}">
                <a16:creationId xmlns:a16="http://schemas.microsoft.com/office/drawing/2014/main" id="{E11DCB50-22BD-7FFE-CD10-06F34024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8425" y="6052428"/>
            <a:ext cx="1744394" cy="365125"/>
          </a:xfrm>
        </p:spPr>
        <p:txBody>
          <a:bodyPr/>
          <a:lstStyle>
            <a:lvl1pPr algn="r">
              <a:defRPr sz="1200">
                <a:solidFill>
                  <a:srgbClr val="213160"/>
                </a:solidFill>
              </a:defRPr>
            </a:lvl1pPr>
          </a:lstStyle>
          <a:p>
            <a:fld id="{E5DD8AAA-AC08-1041-B0B7-5D6784DCD4F4}" type="datetime2">
              <a:rPr lang="it-IT" smtClean="0"/>
              <a:pPr/>
              <a:t>lunedì 19 febbraio 2024</a:t>
            </a:fld>
            <a:endParaRPr lang="en-US" dirty="0"/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D2AB3231-0133-A060-4FCB-FE4241ED1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49" y="6052428"/>
            <a:ext cx="7096125" cy="4460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Titolo evento - luogo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8">
            <a:extLst>
              <a:ext uri="{FF2B5EF4-FFF2-40B4-BE49-F238E27FC236}">
                <a16:creationId xmlns:a16="http://schemas.microsoft.com/office/drawing/2014/main" id="{6D647B68-EC37-2928-0281-4C951C859F3C}"/>
              </a:ext>
            </a:extLst>
          </p:cNvPr>
          <p:cNvSpPr txBox="1">
            <a:spLocks/>
          </p:cNvSpPr>
          <p:nvPr userDrawn="1"/>
        </p:nvSpPr>
        <p:spPr>
          <a:xfrm>
            <a:off x="11086464" y="488950"/>
            <a:ext cx="771089" cy="375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520C5E1E-FDD0-CB5D-B46B-4F15F14F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8425" y="6052428"/>
            <a:ext cx="1744394" cy="365125"/>
          </a:xfrm>
        </p:spPr>
        <p:txBody>
          <a:bodyPr/>
          <a:lstStyle>
            <a:lvl1pPr algn="r">
              <a:defRPr sz="1200">
                <a:solidFill>
                  <a:srgbClr val="213160"/>
                </a:solidFill>
              </a:defRPr>
            </a:lvl1pPr>
          </a:lstStyle>
          <a:p>
            <a:fld id="{E5DD8AAA-AC08-1041-B0B7-5D6784DCD4F4}" type="datetime2">
              <a:rPr lang="it-IT" smtClean="0"/>
              <a:pPr/>
              <a:t>lunedì 19 febbraio 2024</a:t>
            </a:fld>
            <a:endParaRPr lang="en-US" dirty="0"/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3C0226AC-EF23-3236-C565-C91542A1C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49" y="6052428"/>
            <a:ext cx="7096125" cy="4460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Titolo evento - luogo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64" y="609601"/>
            <a:ext cx="4210904" cy="1639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621" y="592666"/>
            <a:ext cx="6383272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764" y="2249486"/>
            <a:ext cx="421090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numero diapositiva 8">
            <a:extLst>
              <a:ext uri="{FF2B5EF4-FFF2-40B4-BE49-F238E27FC236}">
                <a16:creationId xmlns:a16="http://schemas.microsoft.com/office/drawing/2014/main" id="{ADD81FEC-0673-2FA3-4470-FA102531D0BE}"/>
              </a:ext>
            </a:extLst>
          </p:cNvPr>
          <p:cNvSpPr txBox="1">
            <a:spLocks/>
          </p:cNvSpPr>
          <p:nvPr userDrawn="1"/>
        </p:nvSpPr>
        <p:spPr>
          <a:xfrm>
            <a:off x="11086464" y="488950"/>
            <a:ext cx="771089" cy="375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Segnaposto data 7">
            <a:extLst>
              <a:ext uri="{FF2B5EF4-FFF2-40B4-BE49-F238E27FC236}">
                <a16:creationId xmlns:a16="http://schemas.microsoft.com/office/drawing/2014/main" id="{55398E9C-AF0D-53F4-4BAF-5D170345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8425" y="6052428"/>
            <a:ext cx="1744394" cy="365125"/>
          </a:xfrm>
        </p:spPr>
        <p:txBody>
          <a:bodyPr/>
          <a:lstStyle>
            <a:lvl1pPr algn="r">
              <a:defRPr sz="1200">
                <a:solidFill>
                  <a:srgbClr val="213160"/>
                </a:solidFill>
              </a:defRPr>
            </a:lvl1pPr>
          </a:lstStyle>
          <a:p>
            <a:fld id="{E5DD8AAA-AC08-1041-B0B7-5D6784DCD4F4}" type="datetime2">
              <a:rPr lang="it-IT" smtClean="0"/>
              <a:pPr/>
              <a:t>lunedì 19 febbraio 2024</a:t>
            </a:fld>
            <a:endParaRPr lang="en-US" dirty="0"/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C59C27E1-A3D7-AC0B-80B2-E6B436828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49" y="6052428"/>
            <a:ext cx="7096125" cy="4460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Titolo evento - luogo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24"/>
            <a:ext cx="12233504" cy="6858001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881" y="2267416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342" y="6003925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13160"/>
                </a:solidFill>
              </a:defRPr>
            </a:lvl1pPr>
          </a:lstStyle>
          <a:p>
            <a:fld id="{737E5846-7B40-A74C-B208-5C9B350EC7E4}" type="datetime2">
              <a:rPr lang="it-IT" smtClean="0"/>
              <a:t>lunedì 19 febbraio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3336" y="6014583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13160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8" name="Segnaposto titolo 47">
            <a:extLst>
              <a:ext uri="{FF2B5EF4-FFF2-40B4-BE49-F238E27FC236}">
                <a16:creationId xmlns:a16="http://schemas.microsoft.com/office/drawing/2014/main" id="{44601121-E746-F36A-4D70-69BE483B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93" y="4433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il titolo dello schema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69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66" r:id="rId11"/>
    <p:sldLayoutId id="2147483667" r:id="rId12"/>
    <p:sldLayoutId id="214748366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2131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rgbClr val="2131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rgbClr val="2131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rgbClr val="2131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2131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2131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3C54A57-19D4-5469-BD8B-E1B403A46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851" y="1237957"/>
            <a:ext cx="10377453" cy="2307101"/>
          </a:xfrm>
        </p:spPr>
        <p:txBody>
          <a:bodyPr>
            <a:normAutofit fontScale="90000"/>
          </a:bodyPr>
          <a:lstStyle/>
          <a:p>
            <a:br>
              <a:rPr lang="it-IT" sz="4800" b="1" dirty="0">
                <a:solidFill>
                  <a:srgbClr val="C00000"/>
                </a:solidFill>
                <a:latin typeface="Eras Demi ITC" pitchFamily="34" charset="0"/>
              </a:rPr>
            </a:br>
            <a:r>
              <a:rPr lang="it-IT" sz="5300" dirty="0">
                <a:latin typeface="Avenir Next LT Pro" panose="020B0504020202020204" pitchFamily="34" charset="0"/>
              </a:rPr>
              <a:t>LEGGE DI BILANCIO 2024 E </a:t>
            </a:r>
            <a:br>
              <a:rPr lang="it-IT" sz="5300" dirty="0">
                <a:latin typeface="Avenir Next LT Pro" panose="020B0504020202020204" pitchFamily="34" charset="0"/>
              </a:rPr>
            </a:br>
            <a:r>
              <a:rPr lang="it-IT" sz="5300" dirty="0">
                <a:latin typeface="Avenir Next LT Pro" panose="020B0504020202020204" pitchFamily="34" charset="0"/>
              </a:rPr>
              <a:t>PROVVEDIMENTI DI FINE ANNO 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8B0778F-A3B6-573F-5B5D-6B201E840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852" y="3856038"/>
            <a:ext cx="11099348" cy="2798762"/>
          </a:xfrm>
        </p:spPr>
        <p:txBody>
          <a:bodyPr>
            <a:normAutofit/>
          </a:bodyPr>
          <a:lstStyle/>
          <a:p>
            <a:r>
              <a:rPr lang="it-IT" sz="2200" cap="none" dirty="0">
                <a:solidFill>
                  <a:schemeClr val="tx1"/>
                </a:solidFill>
                <a:latin typeface="Avenir Next LT Pro" panose="020B0504020202020204" pitchFamily="34" charset="0"/>
              </a:rPr>
              <a:t>Relatore: Dott. Francesco Bilancia</a:t>
            </a:r>
          </a:p>
          <a:p>
            <a:endParaRPr lang="it-IT" sz="2200" cap="none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endParaRPr lang="it-IT" sz="2200" cap="none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endParaRPr lang="it-IT" sz="2200" cap="none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r>
              <a:rPr lang="it-IT" sz="2200" cap="none" dirty="0">
                <a:solidFill>
                  <a:schemeClr val="tx1"/>
                </a:solidFill>
                <a:latin typeface="Avenir Next LT Pro" panose="020B0504020202020204" pitchFamily="34" charset="0"/>
              </a:rPr>
              <a:t>Como, 19 Febbraio 2024</a:t>
            </a:r>
          </a:p>
          <a:p>
            <a:endParaRPr lang="it-IT" sz="2200" cap="none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173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18954-D804-19D7-B3F1-CD8690AA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F80556B-CCFE-20AC-2DD6-E763EBBA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venir Next LT Pro" panose="020B0504020202020204" pitchFamily="34" charset="0"/>
              </a:rPr>
              <a:t>riepilogo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1B641550-7E7C-AC00-70E4-41C908E1E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3581400"/>
            <a:ext cx="8362479" cy="495300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Periodo di possibile plusvalenza solo se:</a:t>
            </a:r>
          </a:p>
          <a:p>
            <a:pPr algn="just">
              <a:spcBef>
                <a:spcPts val="1500"/>
              </a:spcBef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C86523-1F23-23A4-5C89-A7C64E663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Freccia destra 4">
            <a:extLst>
              <a:ext uri="{FF2B5EF4-FFF2-40B4-BE49-F238E27FC236}">
                <a16:creationId xmlns:a16="http://schemas.microsoft.com/office/drawing/2014/main" id="{74ACE8BB-AC02-2407-66BD-DF31E9EE4504}"/>
              </a:ext>
            </a:extLst>
          </p:cNvPr>
          <p:cNvSpPr/>
          <p:nvPr/>
        </p:nvSpPr>
        <p:spPr>
          <a:xfrm>
            <a:off x="2057400" y="2463494"/>
            <a:ext cx="8280400" cy="330506"/>
          </a:xfrm>
          <a:prstGeom prst="rightArrow">
            <a:avLst/>
          </a:prstGeom>
          <a:solidFill>
            <a:srgbClr val="2131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llout con freccia in giù 7">
            <a:extLst>
              <a:ext uri="{FF2B5EF4-FFF2-40B4-BE49-F238E27FC236}">
                <a16:creationId xmlns:a16="http://schemas.microsoft.com/office/drawing/2014/main" id="{A2DE1403-A04F-410F-04B5-86BAFA47E81A}"/>
              </a:ext>
            </a:extLst>
          </p:cNvPr>
          <p:cNvSpPr/>
          <p:nvPr/>
        </p:nvSpPr>
        <p:spPr>
          <a:xfrm>
            <a:off x="2286612" y="1514791"/>
            <a:ext cx="1597445" cy="1003788"/>
          </a:xfrm>
          <a:prstGeom prst="downArrowCallout">
            <a:avLst/>
          </a:prstGeom>
          <a:solidFill>
            <a:srgbClr val="72B9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Fine lavori da Art. 119</a:t>
            </a:r>
          </a:p>
        </p:txBody>
      </p:sp>
      <p:sp>
        <p:nvSpPr>
          <p:cNvPr id="4" name="Callout con freccia in giù 8">
            <a:extLst>
              <a:ext uri="{FF2B5EF4-FFF2-40B4-BE49-F238E27FC236}">
                <a16:creationId xmlns:a16="http://schemas.microsoft.com/office/drawing/2014/main" id="{100C6132-CE0B-9438-2F3C-5AE577BEAE82}"/>
              </a:ext>
            </a:extLst>
          </p:cNvPr>
          <p:cNvSpPr/>
          <p:nvPr/>
        </p:nvSpPr>
        <p:spPr>
          <a:xfrm>
            <a:off x="7815243" y="1521832"/>
            <a:ext cx="1597445" cy="1003788"/>
          </a:xfrm>
          <a:prstGeom prst="downArrowCallout">
            <a:avLst/>
          </a:prstGeom>
          <a:solidFill>
            <a:srgbClr val="72B9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Decorso </a:t>
            </a:r>
          </a:p>
          <a:p>
            <a:pPr algn="ctr"/>
            <a:r>
              <a:rPr lang="it-IT" b="1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10 anni</a:t>
            </a:r>
          </a:p>
        </p:txBody>
      </p:sp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5C0CA920-5490-5997-32BE-E915D7FDD380}"/>
              </a:ext>
            </a:extLst>
          </p:cNvPr>
          <p:cNvSpPr/>
          <p:nvPr/>
        </p:nvSpPr>
        <p:spPr>
          <a:xfrm rot="5400000">
            <a:off x="5472466" y="351764"/>
            <a:ext cx="752527" cy="5530471"/>
          </a:xfrm>
          <a:prstGeom prst="rightBrace">
            <a:avLst/>
          </a:prstGeom>
          <a:ln w="19050">
            <a:solidFill>
              <a:srgbClr val="213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2E139B-89F6-A26C-E2FA-5DD0227D7C2B}"/>
              </a:ext>
            </a:extLst>
          </p:cNvPr>
          <p:cNvSpPr txBox="1"/>
          <p:nvPr/>
        </p:nvSpPr>
        <p:spPr>
          <a:xfrm>
            <a:off x="1794370" y="4770763"/>
            <a:ext cx="1685583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Bonus 110%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8A1CC8-4330-F3B7-EF19-156AE118DED2}"/>
              </a:ext>
            </a:extLst>
          </p:cNvPr>
          <p:cNvSpPr txBox="1"/>
          <p:nvPr/>
        </p:nvSpPr>
        <p:spPr>
          <a:xfrm>
            <a:off x="3545359" y="4770483"/>
            <a:ext cx="2134339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Sconto/Cessione</a:t>
            </a:r>
          </a:p>
        </p:txBody>
      </p:sp>
      <p:sp>
        <p:nvSpPr>
          <p:cNvPr id="11" name="Callout con freccia in giù 11">
            <a:extLst>
              <a:ext uri="{FF2B5EF4-FFF2-40B4-BE49-F238E27FC236}">
                <a16:creationId xmlns:a16="http://schemas.microsoft.com/office/drawing/2014/main" id="{DEAF1721-1F96-99F2-F14E-20098CF4E080}"/>
              </a:ext>
            </a:extLst>
          </p:cNvPr>
          <p:cNvSpPr/>
          <p:nvPr/>
        </p:nvSpPr>
        <p:spPr>
          <a:xfrm>
            <a:off x="1794370" y="5288556"/>
            <a:ext cx="3885328" cy="881065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Calcolo «</a:t>
            </a:r>
            <a:r>
              <a:rPr lang="it-IT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penalizzato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» della plusvalenza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B572AB-D8B1-D24E-4A4B-ED5F157C6B56}"/>
              </a:ext>
            </a:extLst>
          </p:cNvPr>
          <p:cNvSpPr txBox="1"/>
          <p:nvPr/>
        </p:nvSpPr>
        <p:spPr>
          <a:xfrm>
            <a:off x="6253646" y="4762084"/>
            <a:ext cx="205276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Bonus # da 110%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A9D91B4-E76E-6C97-4DE3-EAEF8AFBE83D}"/>
              </a:ext>
            </a:extLst>
          </p:cNvPr>
          <p:cNvSpPr txBox="1"/>
          <p:nvPr/>
        </p:nvSpPr>
        <p:spPr>
          <a:xfrm>
            <a:off x="8474265" y="4762084"/>
            <a:ext cx="196834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Detrazione</a:t>
            </a:r>
          </a:p>
        </p:txBody>
      </p:sp>
      <p:sp>
        <p:nvSpPr>
          <p:cNvPr id="14" name="Callout con freccia in giù 14">
            <a:extLst>
              <a:ext uri="{FF2B5EF4-FFF2-40B4-BE49-F238E27FC236}">
                <a16:creationId xmlns:a16="http://schemas.microsoft.com/office/drawing/2014/main" id="{A463799D-DFB6-60FD-6CA7-1E4999A640A1}"/>
              </a:ext>
            </a:extLst>
          </p:cNvPr>
          <p:cNvSpPr/>
          <p:nvPr/>
        </p:nvSpPr>
        <p:spPr>
          <a:xfrm>
            <a:off x="6253646" y="5267649"/>
            <a:ext cx="4188967" cy="881065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Calcolo «</a:t>
            </a:r>
            <a:r>
              <a:rPr lang="it-IT" b="1" i="1" dirty="0">
                <a:solidFill>
                  <a:srgbClr val="213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ordinario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» della plusvalenza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564EFDB-44C3-65E8-6352-7B7A6575F5E0}"/>
              </a:ext>
            </a:extLst>
          </p:cNvPr>
          <p:cNvSpPr txBox="1"/>
          <p:nvPr/>
        </p:nvSpPr>
        <p:spPr>
          <a:xfrm>
            <a:off x="1819084" y="6129209"/>
            <a:ext cx="168558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Primi 5 </a:t>
            </a:r>
          </a:p>
          <a:p>
            <a:pPr algn="ctr"/>
            <a:r>
              <a:rPr lang="it-IT" b="1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anni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09D5AC7-B22C-C0C2-9982-EB7F2B325497}"/>
              </a:ext>
            </a:extLst>
          </p:cNvPr>
          <p:cNvSpPr txBox="1"/>
          <p:nvPr/>
        </p:nvSpPr>
        <p:spPr>
          <a:xfrm>
            <a:off x="3985877" y="6128929"/>
            <a:ext cx="168558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 5 anni</a:t>
            </a:r>
          </a:p>
        </p:txBody>
      </p:sp>
      <p:sp>
        <p:nvSpPr>
          <p:cNvPr id="17" name="Parentesi graffa chiusa 16">
            <a:extLst>
              <a:ext uri="{FF2B5EF4-FFF2-40B4-BE49-F238E27FC236}">
                <a16:creationId xmlns:a16="http://schemas.microsoft.com/office/drawing/2014/main" id="{58A49F60-0C21-AEB5-78AA-B1130F55CA1D}"/>
              </a:ext>
            </a:extLst>
          </p:cNvPr>
          <p:cNvSpPr/>
          <p:nvPr/>
        </p:nvSpPr>
        <p:spPr>
          <a:xfrm rot="16200000">
            <a:off x="3446469" y="2544422"/>
            <a:ext cx="593130" cy="387185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87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DA96D-548B-4D32-0B0F-7C24CD5B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9DB6D4DA-C0CD-CCDD-0410-580E6EC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Avenir Next LT Pro" panose="020B0504020202020204" pitchFamily="34" charset="0"/>
              </a:rPr>
              <a:t>Gli esempi (cessione </a:t>
            </a:r>
            <a:r>
              <a:rPr lang="it-IT" sz="4000" b="1" dirty="0" err="1">
                <a:latin typeface="Avenir Next LT Pro" panose="020B0504020202020204" pitchFamily="34" charset="0"/>
              </a:rPr>
              <a:t>plusvalente</a:t>
            </a:r>
            <a:r>
              <a:rPr lang="it-IT" sz="4000" b="1" dirty="0">
                <a:latin typeface="Avenir Next LT Pro" panose="020B0504020202020204" pitchFamily="34" charset="0"/>
              </a:rPr>
              <a:t>)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E3BBA711-55AD-6F96-8980-D65E3AA0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81" y="1651000"/>
            <a:ext cx="5016907" cy="4851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Cessione entro 5 anni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Costo acquisto</a:t>
            </a:r>
            <a:r>
              <a:rPr lang="it-IT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: 100.000 euro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Interventi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: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superbonus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per </a:t>
            </a:r>
            <a:r>
              <a:rPr lang="it-IT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160.000 con </a:t>
            </a:r>
            <a:r>
              <a:rPr lang="it-IT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sconto sul corrispettivo</a:t>
            </a:r>
            <a:endParaRPr lang="it-IT" b="1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Corrispettivo cessione </a:t>
            </a:r>
            <a:r>
              <a:rPr lang="it-IT" b="1" dirty="0">
                <a:latin typeface="Avenir Next LT Pro" panose="020B0504020202020204" pitchFamily="34" charset="0"/>
                <a:cs typeface="Arial" panose="020B0604020202020204" pitchFamily="34" charset="0"/>
              </a:rPr>
              <a:t>: </a:t>
            </a:r>
            <a:r>
              <a:rPr lang="it-IT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300.000 euro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i="0" dirty="0"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Plusvalenza</a:t>
            </a:r>
            <a:r>
              <a:rPr lang="it-IT" b="0" i="0" dirty="0"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: </a:t>
            </a:r>
            <a:r>
              <a:rPr lang="it-IT" dirty="0">
                <a:latin typeface="Avenir Next LT Pro" panose="020B0504020202020204" pitchFamily="34" charset="0"/>
                <a:cs typeface="Arial" panose="020B0604020202020204" pitchFamily="34" charset="0"/>
              </a:rPr>
              <a:t>200.000 euro  (differenza tra 300.000 e 100.000 euro).</a:t>
            </a:r>
            <a:endParaRPr lang="it-IT" i="1" dirty="0"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CD665B-0C3C-B96D-F21A-614123A05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Segnaposto contenuto 9">
            <a:extLst>
              <a:ext uri="{FF2B5EF4-FFF2-40B4-BE49-F238E27FC236}">
                <a16:creationId xmlns:a16="http://schemas.microsoft.com/office/drawing/2014/main" id="{A88CF332-A10B-A710-D81A-A5E34AAA4731}"/>
              </a:ext>
            </a:extLst>
          </p:cNvPr>
          <p:cNvSpPr txBox="1">
            <a:spLocks/>
          </p:cNvSpPr>
          <p:nvPr/>
        </p:nvSpPr>
        <p:spPr>
          <a:xfrm>
            <a:off x="5786790" y="1651000"/>
            <a:ext cx="4508285" cy="485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2131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Cessione oltre 5 anni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Costo acquisto</a:t>
            </a:r>
            <a:r>
              <a:rPr lang="it-IT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: 100.000 euro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Interventi: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superbonus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per </a:t>
            </a:r>
            <a:r>
              <a:rPr lang="it-IT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160.000 con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sconto sul corrispettivo</a:t>
            </a:r>
            <a:endParaRPr lang="it-IT" b="0" i="0" dirty="0">
              <a:solidFill>
                <a:srgbClr val="000000"/>
              </a:solidFill>
              <a:effectLst/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Corrispettivo cessione </a:t>
            </a:r>
            <a:r>
              <a:rPr lang="it-IT" dirty="0">
                <a:solidFill>
                  <a:schemeClr val="accent6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: </a:t>
            </a:r>
            <a:r>
              <a:rPr lang="it-IT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300.000 euro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Plusvalenza: </a:t>
            </a:r>
            <a:r>
              <a:rPr lang="it-IT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120.000 euro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(differenza tra 300.000 euro – (100.000 euro + 80.000 euro)].</a:t>
            </a:r>
            <a:endParaRPr lang="it-IT" sz="2400" dirty="0">
              <a:solidFill>
                <a:srgbClr val="1B1A17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0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90766-6D1B-5249-BC72-F16FE8780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471B7F23-C62D-C357-8B1C-3FE88B09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Century Gothic" panose="020F0302020204030204"/>
              </a:rPr>
              <a:t>LA </a:t>
            </a:r>
            <a:r>
              <a:rPr lang="it-IT" sz="4000" b="1" dirty="0">
                <a:latin typeface="Avenir Next LT Pro" panose="020B0504020202020204" pitchFamily="34" charset="0"/>
              </a:rPr>
              <a:t>RIVALUTAZIONE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8921C2-FD5F-D5D3-8300-6642D936A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799DE8-CD08-2B66-D2E5-C097768FA9F7}"/>
              </a:ext>
            </a:extLst>
          </p:cNvPr>
          <p:cNvSpPr txBox="1"/>
          <p:nvPr/>
        </p:nvSpPr>
        <p:spPr>
          <a:xfrm>
            <a:off x="513881" y="2012951"/>
            <a:ext cx="10299121" cy="308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it-IT" sz="20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mmobili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acquisiti</a:t>
            </a:r>
            <a:r>
              <a:rPr lang="it-IT" sz="20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costruiti</a:t>
            </a:r>
            <a:r>
              <a:rPr lang="it-IT" sz="20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alla data della cessione, </a:t>
            </a:r>
            <a:r>
              <a:rPr lang="it-IT" sz="20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oltre</a:t>
            </a:r>
            <a:r>
              <a:rPr lang="it-IT" sz="20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cinque anni:</a:t>
            </a:r>
          </a:p>
          <a:p>
            <a:pPr>
              <a:spcBef>
                <a:spcPts val="1500"/>
              </a:spcBef>
            </a:pPr>
            <a:endParaRPr lang="it-IT" sz="2000" b="1" dirty="0">
              <a:solidFill>
                <a:srgbClr val="C00000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prezzo di acquisto 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il </a:t>
            </a:r>
            <a:r>
              <a:rPr lang="it-IT" sz="2000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costo di costruzione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E’ RIVALUTATO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base alla variazione dell’indice dei prezzi al consumo perle famiglie di operai e impiegati.</a:t>
            </a:r>
            <a:endParaRPr lang="it-IT" sz="2000" dirty="0">
              <a:solidFill>
                <a:srgbClr val="1B1A17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500"/>
              </a:spcBef>
            </a:pPr>
            <a:endParaRPr lang="it-IT" sz="2000" b="1" dirty="0">
              <a:solidFill>
                <a:srgbClr val="C00000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500"/>
              </a:spcBef>
            </a:pP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it-IT" sz="20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mmobili acquisiti o costruiti, alla data della cessione, </a:t>
            </a:r>
            <a:r>
              <a:rPr lang="it-IT" sz="20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meno</a:t>
            </a:r>
            <a:r>
              <a:rPr lang="it-IT" sz="20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cinque anni:</a:t>
            </a:r>
            <a:endParaRPr lang="it-IT" sz="2000" dirty="0">
              <a:solidFill>
                <a:srgbClr val="1B1A17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prezzo di acquisto 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il </a:t>
            </a:r>
            <a:r>
              <a:rPr lang="it-IT" sz="2000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costo di costruzione </a:t>
            </a:r>
            <a:r>
              <a:rPr lang="it-IT" sz="2000" b="1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E’ RIVALUTATO</a:t>
            </a:r>
            <a:endParaRPr lang="it-IT" sz="2000" b="1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5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FC2F8-E4EC-9CEA-6CBF-C8AFB4F1C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31B34B31-2FC8-09E0-EC80-7EF111B8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TASSAZIONE SOSTITUTIVA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D080B7-5FFE-7620-46EB-27915AF44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96F823-9458-8D25-6723-C153762E347A}"/>
              </a:ext>
            </a:extLst>
          </p:cNvPr>
          <p:cNvSpPr txBox="1"/>
          <p:nvPr/>
        </p:nvSpPr>
        <p:spPr>
          <a:xfrm>
            <a:off x="513881" y="2652144"/>
            <a:ext cx="10299121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it-IT" sz="2000" b="1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Possibile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tassazione delle «</a:t>
            </a:r>
            <a:r>
              <a:rPr lang="it-IT" sz="2000" b="1" i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nuove </a:t>
            </a:r>
            <a:r>
              <a:rPr lang="it-IT" sz="2000" b="1" i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plusvalenze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con </a:t>
            </a:r>
            <a:r>
              <a:rPr lang="it-IT" sz="2000" i="1" dirty="0">
                <a:solidFill>
                  <a:srgbClr val="1B1A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l’imposta sostitutiva dell’imposta sul reddito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cui all’articolo 1,comma 496, legge 23 dicembre 2005,n.266, con le modalità ivi previste:</a:t>
            </a:r>
          </a:p>
          <a:p>
            <a:pPr algn="ctr">
              <a:spcBef>
                <a:spcPts val="1500"/>
              </a:spcBef>
            </a:pP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</a:t>
            </a:r>
            <a:r>
              <a:rPr lang="it-IT" sz="2000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mposta Sostitutiva dell’IRPEF in misura del 26%</a:t>
            </a:r>
            <a:endParaRPr lang="it-IT" sz="2000" dirty="0">
              <a:solidFill>
                <a:srgbClr val="C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2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10A8B5-4DE7-8E23-B708-60AE4BE94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B834C56-1E6A-59DD-37C3-88134B2F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RITENUTE DETRAZIONI LAVORI EDILI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2B42ED-066D-56B1-4750-9458DA4AA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A43397-404F-7B99-C213-A82EC58D5D83}"/>
              </a:ext>
            </a:extLst>
          </p:cNvPr>
          <p:cNvSpPr txBox="1"/>
          <p:nvPr/>
        </p:nvSpPr>
        <p:spPr>
          <a:xfrm>
            <a:off x="513881" y="1773255"/>
            <a:ext cx="10299121" cy="3972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LA MISURA: 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ritenuta di acconto che viene applicata sui bonifici relativi «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 oneri deducibili o per i quali spetta la detrazione d’imposta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it-IT" sz="2000" b="1" u="sng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passa dall’8% </a:t>
            </a:r>
            <a:r>
              <a:rPr lang="it-IT" sz="2000" b="1" u="sng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all’11%</a:t>
            </a:r>
          </a:p>
          <a:p>
            <a:pPr>
              <a:lnSpc>
                <a:spcPct val="107000"/>
              </a:lnSpc>
              <a:spcAft>
                <a:spcPts val="1500"/>
              </a:spcAft>
            </a:pPr>
            <a:endParaRPr lang="it-IT" sz="900" b="1" dirty="0">
              <a:solidFill>
                <a:srgbClr val="C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LA DECORRENZA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1° marzo 2024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endParaRPr lang="it-IT" sz="900" b="1" dirty="0">
              <a:solidFill>
                <a:srgbClr val="C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CHI LA EFFETTUA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Istituti di Credito e da Poste Italiane all’atto di accredito dei pagamenti eseguiti con «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bonifici parlanti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endParaRPr lang="it-IT" sz="20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endParaRPr lang="it-IT" sz="900" b="1" dirty="0">
              <a:solidFill>
                <a:srgbClr val="C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COSA RIGUARDA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lavori “</a:t>
            </a:r>
            <a:r>
              <a:rPr lang="it-IT" sz="2000" b="1" i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edilizi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per i quali spettano le detrazioni fiscali (superbonus, ecobonus, sisma bonus, bonus casa 50%, bonus barriere 75%)</a:t>
            </a:r>
            <a:endParaRPr lang="it-IT" sz="20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13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28FECA-FB2D-5D00-0C5F-E5932F8A6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3FF73D23-6A4D-BA88-4872-D35EAFAB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329146"/>
            <a:ext cx="9905998" cy="1162050"/>
          </a:xfrm>
        </p:spPr>
        <p:txBody>
          <a:bodyPr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RENDITA CATASTALE E SUPERBONUS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BC337F-9F7A-4A24-D2F2-C42829D3D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878894-4B04-24EA-B5D2-101619B910E7}"/>
              </a:ext>
            </a:extLst>
          </p:cNvPr>
          <p:cNvSpPr txBox="1"/>
          <p:nvPr/>
        </p:nvSpPr>
        <p:spPr>
          <a:xfrm>
            <a:off x="513881" y="1471409"/>
            <a:ext cx="10299121" cy="46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OGGETTO: 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unità immobiliari sulle quali sono stati effettuati interventi che danno diritto al </a:t>
            </a:r>
            <a:r>
              <a:rPr lang="it-IT" sz="2000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«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Superbonus»</a:t>
            </a:r>
          </a:p>
          <a:p>
            <a:pPr marL="285750" indent="-285750" algn="just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L’INTERVENTO DELL’AGENZIA DELLE ENTRATE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«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verifica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sulla base di specifiche liste selettive elaborate con l’utilizzo delle moderne tecnologie di interoperabilità e analisi delle banche dati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sia stata presentata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20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prevista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 «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DICHIARAZIONE DI VARIAZIONE DELLO STATO DEI BENI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(art. 1, commi 1 e 2, D.M. 19 aprile 1994, n. 701), </a:t>
            </a:r>
            <a:r>
              <a:rPr lang="it-IT" sz="2000" i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anche ai fini degli eventuali effetti sulla rendita dell’immobile presente in atti nel catasto dei fabbricati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</a:p>
          <a:p>
            <a:pPr marL="285750" indent="-285750" algn="just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LA FINALITA’ DELLA</a:t>
            </a:r>
            <a:r>
              <a:rPr lang="it-IT" sz="2000" dirty="0">
                <a:solidFill>
                  <a:srgbClr val="0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DICHIARAZIONE DI VARIAZIONE DELLO STATO DEI BENI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»:</a:t>
            </a:r>
            <a:r>
              <a:rPr lang="it-IT" sz="2000" dirty="0">
                <a:solidFill>
                  <a:srgbClr val="0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consentire l’aggiornamento dei dati catastali con la situazione di fatto. </a:t>
            </a:r>
          </a:p>
          <a:p>
            <a:pPr algn="just">
              <a:spcBef>
                <a:spcPts val="1500"/>
              </a:spcBef>
            </a:pPr>
            <a:r>
              <a:rPr lang="it-IT" sz="2000" dirty="0">
                <a:solidFill>
                  <a:srgbClr val="0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 casi in cui la 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DICHIARAZIONE DI VARIAZIONE DELLO STATO DEI BENI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it-IT" sz="2000" dirty="0">
                <a:solidFill>
                  <a:srgbClr val="0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u="sng" dirty="0">
                <a:solidFill>
                  <a:srgbClr val="0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risulti presentata</a:t>
            </a:r>
            <a:r>
              <a:rPr lang="it-IT" sz="2000" dirty="0">
                <a:solidFill>
                  <a:srgbClr val="0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l’Agenzia delle Entrate invierà al contribuente un’apposita comunicazione</a:t>
            </a:r>
            <a:endParaRPr lang="it-IT" sz="20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9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F0120-EC97-F784-F0F6-475C67E1E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3C9497C2-8C01-54F5-9760-DBFE645A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258122"/>
            <a:ext cx="9905998" cy="1162050"/>
          </a:xfrm>
        </p:spPr>
        <p:txBody>
          <a:bodyPr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REDDITI DA LOCAZIONI BREVI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AE1917-A3E9-A248-09AF-4D5EB7F1AA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E22D57-4062-8914-0E40-80F9D26C9466}"/>
              </a:ext>
            </a:extLst>
          </p:cNvPr>
          <p:cNvSpPr txBox="1"/>
          <p:nvPr/>
        </p:nvSpPr>
        <p:spPr>
          <a:xfrm>
            <a:off x="513881" y="1471409"/>
            <a:ext cx="10299121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it-IT" sz="2000" b="1" i="0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Locazioni brevi</a:t>
            </a:r>
            <a:r>
              <a:rPr lang="it-IT" sz="2000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: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contratti di locazione di immobili ad uso abitativo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di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durata non superiore a 30 giorni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, ivi inclusi quelli che prevedono la prestazione dei servizi di fornitura di biancheria e di pulizia dei locali,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stipulati da persone fisiche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al di fuori dell’esercizio di attività d’impresa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direttamente o tramite soggetti che esercitano attività di intermediazione immobiliare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ovvero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soggetti che gestiscono portali telematici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, mettendo in contatto persone in cerca di un immobile con persone che dispongono di unità immobiliari da locare.</a:t>
            </a:r>
            <a:endParaRPr lang="it-IT" sz="2000" dirty="0">
              <a:solidFill>
                <a:schemeClr val="accent6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it-IT" sz="20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 </a:t>
            </a:r>
            <a:r>
              <a:rPr lang="it-IT" sz="20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redditi</a:t>
            </a:r>
            <a:r>
              <a:rPr lang="it-IT" sz="20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derivanti dai contratti di «</a:t>
            </a:r>
            <a:r>
              <a:rPr lang="it-IT" sz="20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locazione breve»</a:t>
            </a:r>
            <a:r>
              <a:rPr lang="it-IT" sz="20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applicano le disposizioni dell’articolo 3 del decreto legislativo 14 marzo 2011, n. 23, con l’aliquota del </a:t>
            </a:r>
            <a:r>
              <a:rPr lang="it-IT" sz="2000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26 per cento</a:t>
            </a: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caso di </a:t>
            </a:r>
            <a:r>
              <a:rPr lang="it-IT" sz="2000" b="1" u="sng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opzione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«</a:t>
            </a: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l’Imposta Sostitutiva</a:t>
            </a:r>
            <a:r>
              <a:rPr lang="it-IT" sz="2000" i="1" dirty="0">
                <a:solidFill>
                  <a:srgbClr val="1B1A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nella forma della «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CEDOLARE SECCA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L’aliquota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26 per cento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2000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è ridotta al 21 per cento</a:t>
            </a:r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i redditi derivanti dai contratti di </a:t>
            </a:r>
            <a:r>
              <a:rPr lang="it-IT" sz="20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it-IT" sz="20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locazione breve»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limitatamente ad una unità immobiliare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>
                <a:solidFill>
                  <a:srgbClr val="1B1A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individuata dal contribuente in sede di dichiarazione dei redditi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141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905037-9894-0952-6FD1-189D53420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9943A688-9369-4912-A04F-7B1014B1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258122"/>
            <a:ext cx="9905998" cy="1162050"/>
          </a:xfrm>
        </p:spPr>
        <p:txBody>
          <a:bodyPr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LA DOPPIA ALIQUOTA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BDED53-8943-9C1E-D95C-24125427B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E0E031F-A252-4360-0283-9B6EB66FDEBB}"/>
              </a:ext>
            </a:extLst>
          </p:cNvPr>
          <p:cNvGrpSpPr/>
          <p:nvPr/>
        </p:nvGrpSpPr>
        <p:grpSpPr>
          <a:xfrm>
            <a:off x="2411194" y="1877717"/>
            <a:ext cx="6638393" cy="3916432"/>
            <a:chOff x="1153885" y="2165352"/>
            <a:chExt cx="6638393" cy="3916432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19397AD-826B-D360-33B0-03023F910ECA}"/>
                </a:ext>
              </a:extLst>
            </p:cNvPr>
            <p:cNvSpPr txBox="1"/>
            <p:nvPr/>
          </p:nvSpPr>
          <p:spPr>
            <a:xfrm>
              <a:off x="1153885" y="2165353"/>
              <a:ext cx="923330" cy="27753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C00000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2060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Locazioni brevi Cedolare Secca 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11A414DB-E5F0-AC9C-8B61-E22068F32181}"/>
                </a:ext>
              </a:extLst>
            </p:cNvPr>
            <p:cNvSpPr txBox="1"/>
            <p:nvPr/>
          </p:nvSpPr>
          <p:spPr>
            <a:xfrm>
              <a:off x="2693502" y="2165352"/>
              <a:ext cx="5098776" cy="104644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Regola generale</a:t>
              </a:r>
              <a:endParaRPr lang="it-IT" dirty="0">
                <a:latin typeface="Avenir Next LT Pro" panose="020B05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it-IT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2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26%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CB0676D-B096-C368-6A82-F0929953A255}"/>
                </a:ext>
              </a:extLst>
            </p:cNvPr>
            <p:cNvSpPr txBox="1"/>
            <p:nvPr/>
          </p:nvSpPr>
          <p:spPr>
            <a:xfrm>
              <a:off x="2728841" y="3340255"/>
              <a:ext cx="5063437" cy="16004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effectLst/>
                  <a:latin typeface="Avenir Next LT Pro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 l’unità immobiliare individuata dal contribuente in sede di dichiarazione dei redditi </a:t>
              </a:r>
            </a:p>
            <a:p>
              <a:pPr algn="ctr"/>
              <a:endParaRPr lang="it-IT" dirty="0">
                <a:solidFill>
                  <a:srgbClr val="0070C0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2600" b="1" dirty="0">
                  <a:solidFill>
                    <a:srgbClr val="C00000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21% 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6FC7D43-A198-9878-DE2C-E5F4909C9B73}"/>
                </a:ext>
              </a:extLst>
            </p:cNvPr>
            <p:cNvSpPr txBox="1"/>
            <p:nvPr/>
          </p:nvSpPr>
          <p:spPr>
            <a:xfrm>
              <a:off x="1153885" y="5158454"/>
              <a:ext cx="6638393" cy="92333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La ritenuta operata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b="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  <a:cs typeface="Arial" panose="020B0604020202020204" pitchFamily="34" charset="0"/>
                </a:rPr>
                <a:t>da parte dei soggetti che intervengono nell’incasso dei canoni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b="1" i="0" dirty="0">
                  <a:solidFill>
                    <a:srgbClr val="C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rimane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 inalterata </a:t>
              </a:r>
              <a:r>
                <a:rPr lang="it-IT" b="1" i="0" dirty="0">
                  <a:solidFill>
                    <a:srgbClr val="C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al 21% 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ed </a:t>
              </a:r>
              <a:r>
                <a:rPr lang="it-IT" b="1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interviene a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 «</a:t>
              </a:r>
              <a:r>
                <a:rPr lang="it-IT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  <a:cs typeface="Arial" panose="020B0604020202020204" pitchFamily="34" charset="0"/>
                </a:rPr>
                <a:t>titolo di acconto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»</a:t>
              </a:r>
              <a:endParaRPr lang="it-IT" sz="26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16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3D70DC-E353-67F4-23F4-4538C648D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CA192F7B-9010-A5EA-0426-EC768118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5" y="2015912"/>
            <a:ext cx="9905998" cy="2368550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Avenir Next LT Pro" panose="020B0504020202020204" pitchFamily="34" charset="0"/>
              </a:rPr>
              <a:t>IL CONCORDATO</a:t>
            </a:r>
            <a:br>
              <a:rPr lang="it-IT" sz="4800" b="1" dirty="0">
                <a:latin typeface="Avenir Next LT Pro" panose="020B0504020202020204" pitchFamily="34" charset="0"/>
              </a:rPr>
            </a:br>
            <a:r>
              <a:rPr lang="it-IT" sz="4800" b="1" dirty="0">
                <a:latin typeface="Avenir Next LT Pro" panose="020B0504020202020204" pitchFamily="34" charset="0"/>
              </a:rPr>
              <a:t> </a:t>
            </a:r>
            <a:br>
              <a:rPr lang="it-IT" sz="4800" b="1" dirty="0">
                <a:latin typeface="Avenir Next LT Pro" panose="020B0504020202020204" pitchFamily="34" charset="0"/>
              </a:rPr>
            </a:br>
            <a:r>
              <a:rPr lang="it-IT" sz="4800" b="1" dirty="0">
                <a:latin typeface="Avenir Next LT Pro" panose="020B0504020202020204" pitchFamily="34" charset="0"/>
              </a:rPr>
              <a:t>PREVENTIVO BIENNALE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C3171B-7EC5-6D3D-C4E7-59688F066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7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6375D8-104D-CACE-0C28-301201FF6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37BE82-70EC-8B10-0BA5-104589BFE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9F40C5-0521-E57E-8ECA-C5389D0F25A7}"/>
              </a:ext>
            </a:extLst>
          </p:cNvPr>
          <p:cNvSpPr txBox="1"/>
          <p:nvPr/>
        </p:nvSpPr>
        <p:spPr>
          <a:xfrm>
            <a:off x="513881" y="1000899"/>
            <a:ext cx="10299121" cy="545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Nell’ambito delle disposizioni attuative della Legge n. 111/2023, “</a:t>
            </a:r>
            <a:r>
              <a:rPr lang="it-IT" sz="2000" b="1" i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Delega al Governo per la riforma fiscale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”, con il Decreto Legislativo contenente disposizioni “</a:t>
            </a:r>
            <a:r>
              <a:rPr lang="it-IT" sz="2000" i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in materia di </a:t>
            </a:r>
            <a:r>
              <a:rPr lang="it-IT" sz="2000" b="1" i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procedimento accertativo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” ha previsto l’introduzione, </a:t>
            </a:r>
            <a:r>
              <a:rPr lang="it-IT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</a:rPr>
              <a:t>a decorrere dal 2024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, del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Concordato Preventivo Biennale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l’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applicazione del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oncordato Preventivo Biennale</a:t>
            </a:r>
            <a:r>
              <a:rPr lang="it-IT" sz="200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l’Agenzia delle Entrate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formula una proposta per la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definizione biennale del reddito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d’impresa / lavoro autonomo e del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 della produzione netta (IRAP)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i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Contribuenti FORFETTARI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2000" i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via sperimentale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 proposta è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limitata ad una sola annualità (2024)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Per il </a:t>
            </a:r>
            <a:r>
              <a:rPr lang="it-IT" sz="20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primo anno di applicazione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, per i soggetti esercenti attività per le quali sono stati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approvati gli ISA, con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ricavi / compensi non superiori a € 5.164.569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(</a:t>
            </a:r>
            <a:r>
              <a:rPr lang="it-IT" sz="2000" i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compresi i soggetti forfettari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), è previsto il </a:t>
            </a:r>
            <a:r>
              <a:rPr lang="it-IT" sz="20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differimento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dal 30.6 al 31.7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del versamento delle imposte risultanti dalle dichiarazioni dei redditi / IRAP / IVA, </a:t>
            </a:r>
            <a:r>
              <a:rPr lang="it-IT" sz="20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senza alcuna maggiorazione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.</a:t>
            </a:r>
            <a:endParaRPr lang="it-IT" sz="20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A24A2C5B-CA6A-7C6E-AF43-11C3B422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9538"/>
            <a:ext cx="9905998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IL CONCORDATO PREVENTIVO BIENNALE</a:t>
            </a:r>
          </a:p>
        </p:txBody>
      </p:sp>
    </p:spTree>
    <p:extLst>
      <p:ext uri="{BB962C8B-B14F-4D97-AF65-F5344CB8AC3E}">
        <p14:creationId xmlns:p14="http://schemas.microsoft.com/office/powerpoint/2010/main" val="233498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91DC6D57-862A-9BBC-E495-6A503751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2368550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Avenir Next LT Pro" panose="020B0504020202020204" pitchFamily="34" charset="0"/>
              </a:rPr>
              <a:t>LE NOVITÀ IN MATERIA DI </a:t>
            </a:r>
            <a:br>
              <a:rPr lang="it-IT" sz="4800" b="1" dirty="0">
                <a:latin typeface="Avenir Next LT Pro" panose="020B0504020202020204" pitchFamily="34" charset="0"/>
              </a:rPr>
            </a:br>
            <a:r>
              <a:rPr lang="it-IT" sz="4800" b="1" dirty="0">
                <a:latin typeface="Avenir Next LT Pro" panose="020B0504020202020204" pitchFamily="34" charset="0"/>
              </a:rPr>
              <a:t>TASSAZIONE IMMOBILIARE </a:t>
            </a:r>
            <a:br>
              <a:rPr lang="it-IT" sz="4000" b="1" dirty="0">
                <a:latin typeface="Avenir Next LT Pro" panose="020B0504020202020204" pitchFamily="34" charset="0"/>
              </a:rPr>
            </a:br>
            <a:r>
              <a:rPr lang="it-IT" sz="2400" b="1" dirty="0">
                <a:latin typeface="Avenir Next LT Pro" panose="020B0504020202020204" pitchFamily="34" charset="0"/>
              </a:rPr>
              <a:t>(FINANZIARIA 2024)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57CD76D-26D8-747E-E9A0-637166615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81" y="3213100"/>
            <a:ext cx="10572583" cy="259603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>
                <a:latin typeface="Avenir Next LT Pro" panose="020B0504020202020204" pitchFamily="34" charset="0"/>
              </a:rPr>
              <a:t>Cessione immobili con superbonus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latin typeface="Avenir Next LT Pro" panose="020B0504020202020204" pitchFamily="34" charset="0"/>
              </a:rPr>
              <a:t>Ritenute sui lavori da bonus edilizi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latin typeface="Avenir Next LT Pro" panose="020B0504020202020204" pitchFamily="34" charset="0"/>
              </a:rPr>
              <a:t>Adeguamento rendite catastali degli immobili oggetto di superbonus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latin typeface="Avenir Next LT Pro" panose="020B0504020202020204" pitchFamily="34" charset="0"/>
              </a:rPr>
              <a:t>Reddito da «Locazione Breve»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CC9376-9D92-C7E3-380F-FA7149F99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1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01228-DB73-F03A-0118-389E7D037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7F9CAE-31F8-E776-2D0F-1AEEF1025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59D1A9-6399-8B44-DE26-3185796BCB10}"/>
              </a:ext>
            </a:extLst>
          </p:cNvPr>
          <p:cNvSpPr txBox="1"/>
          <p:nvPr/>
        </p:nvSpPr>
        <p:spPr>
          <a:xfrm>
            <a:off x="513881" y="1613477"/>
            <a:ext cx="10299121" cy="4485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85"/>
              </a:spcBef>
              <a:spcAft>
                <a:spcPts val="600"/>
              </a:spcAft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20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Possono accedere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Concordato Preventivo Biennale</a:t>
            </a:r>
            <a:r>
              <a:rPr lang="it-IT" sz="200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biennio 2024–2025: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soggetti 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 quali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sono applicabili gli </a:t>
            </a:r>
            <a:r>
              <a:rPr lang="it-IT" sz="20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riferimento al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periodo d’imposta precedente 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quello cui si riferisce la proposta (</a:t>
            </a:r>
            <a:r>
              <a:rPr lang="it-IT" sz="2000" i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soggetti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che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hanno debiti tributari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ovvero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hanno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estinto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debiti tributari / contributivi di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importo complessivamente pari o superiore a € 5.000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2000" i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compresi interessi e sanzioni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entro il termine di accettazione della proposta </a:t>
            </a: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2000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 </a:t>
            </a:r>
            <a:r>
              <a:rPr lang="it-IT" sz="2000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contribuenti FORFETTARI </a:t>
            </a:r>
            <a:r>
              <a:rPr lang="it-IT" sz="2000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ai quali, </a:t>
            </a:r>
            <a:r>
              <a:rPr lang="it-IT" sz="2000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 via sperimentale</a:t>
            </a:r>
            <a:r>
              <a:rPr lang="it-IT" sz="2000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la proposta è limitata ad una sola annualità (2024)</a:t>
            </a: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Rispetto al testo normativo approvato in via preliminare, </a:t>
            </a:r>
            <a:r>
              <a:rPr lang="it-IT" sz="20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 testo definitivo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stata </a:t>
            </a:r>
            <a:r>
              <a:rPr lang="it-IT" sz="20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soppressa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it-IT" sz="20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limitazione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dell’accesso al </a:t>
            </a:r>
            <a:r>
              <a:rPr lang="it-IT" sz="2000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Concordato Preventivo Biennale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soli soggetti con un punteggio di affidabilità fiscale (ISA) </a:t>
            </a:r>
            <a:r>
              <a:rPr lang="it-IT" sz="20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almeno pari a 8</a:t>
            </a:r>
            <a:endParaRPr lang="it-IT" sz="2000" u="sng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EF928168-7E4F-E66D-47B9-75589E46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0" y="258121"/>
            <a:ext cx="10201467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SOGGETTI AMMESSI ALLA PROPOSTA DI CONCORDATO PREVENTIVO BIENNALE</a:t>
            </a:r>
          </a:p>
        </p:txBody>
      </p:sp>
    </p:spTree>
    <p:extLst>
      <p:ext uri="{BB962C8B-B14F-4D97-AF65-F5344CB8AC3E}">
        <p14:creationId xmlns:p14="http://schemas.microsoft.com/office/powerpoint/2010/main" val="3224341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49EC3-B08A-F4E2-8197-E89894EB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7A47A8-D61F-A3BE-95C2-25623D769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94E0EF-C718-5013-EFD1-08039922A897}"/>
              </a:ext>
            </a:extLst>
          </p:cNvPr>
          <p:cNvSpPr txBox="1"/>
          <p:nvPr/>
        </p:nvSpPr>
        <p:spPr>
          <a:xfrm>
            <a:off x="513881" y="1356018"/>
            <a:ext cx="10299121" cy="4945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caso di </a:t>
            </a:r>
            <a:r>
              <a:rPr lang="it-IT" sz="2000" b="1" i="1" u="sng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accettazione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della proposta di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Concordato Preventivo Biennale 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contribuente </a:t>
            </a:r>
            <a:r>
              <a:rPr lang="it-IT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deve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dichiarare gli importi concordati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 dichiarazione dei redditi / IRAP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relativa ai periodi d’imposta oggetto di concordato</a:t>
            </a: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endParaRPr lang="it-IT" sz="14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000" b="1" i="1" u="sng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L’accettazione</a:t>
            </a:r>
            <a:r>
              <a:rPr lang="it-IT" sz="2000" spc="-1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della proposta di </a:t>
            </a:r>
            <a:r>
              <a:rPr lang="it-IT" sz="2000" b="1" spc="-1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Concordato Preventivo Biennale </a:t>
            </a:r>
            <a:r>
              <a:rPr lang="it-IT" sz="2000" b="1" i="1" u="sng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</a:rPr>
              <a:t>obbliga</a:t>
            </a:r>
            <a:r>
              <a:rPr lang="it-IT" sz="2000" b="1" spc="-1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al rispetto del concordato anche i soci / associati </a:t>
            </a:r>
            <a:r>
              <a:rPr lang="it-IT" sz="2000" spc="-1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di società di persone,</a:t>
            </a:r>
            <a:r>
              <a:rPr lang="it-IT" sz="2000" spc="-10" dirty="0">
                <a:solidFill>
                  <a:srgbClr val="3FF2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it-IT" sz="2000" spc="-1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associazioni professionali, srl trasparenti.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it-IT" sz="14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 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periodi d’imposta oggetto di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Concordato Preventivo Biennale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i="1" u="sng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continuano a sussistere gli adempimenti fiscali ordinari 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endParaRPr lang="it-IT" sz="1400" b="1" u="sng" dirty="0">
              <a:solidFill>
                <a:srgbClr val="C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2000" b="1" spc="-10" dirty="0">
                <a:solidFill>
                  <a:srgbClr val="000000"/>
                </a:solidFill>
                <a:latin typeface="Avenir Next LT Pro" panose="020B0504020202020204" pitchFamily="34" charset="0"/>
              </a:rPr>
              <a:t>I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soggetti che hanno aderito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Concordato Preventivo Biennale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sono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tenuti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agli ordinari</a:t>
            </a:r>
            <a:r>
              <a:rPr lang="it-IT" sz="20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i="1" u="sng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obblighi contabili / dichiarativi</a:t>
            </a:r>
            <a:r>
              <a:rPr lang="it-I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0F7A3144-9FA8-6E32-0F56-0B97BF1A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0" y="258121"/>
            <a:ext cx="10201467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EFFETTI DELL’ACCETTAZIONE DELLA PROPOSTA</a:t>
            </a:r>
          </a:p>
        </p:txBody>
      </p:sp>
    </p:spTree>
    <p:extLst>
      <p:ext uri="{BB962C8B-B14F-4D97-AF65-F5344CB8AC3E}">
        <p14:creationId xmlns:p14="http://schemas.microsoft.com/office/powerpoint/2010/main" val="3775365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90DE2-0658-0D9C-528C-C70CD9F1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C5E606-C0D1-40CF-6C43-221D349F48F7}"/>
              </a:ext>
            </a:extLst>
          </p:cNvPr>
          <p:cNvSpPr txBox="1"/>
          <p:nvPr/>
        </p:nvSpPr>
        <p:spPr>
          <a:xfrm>
            <a:off x="513881" y="1524700"/>
            <a:ext cx="10299121" cy="4511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REDDITO di LAVORO AUTONOMO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proposto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tramite il </a:t>
            </a:r>
            <a:r>
              <a:rPr lang="it-IT" sz="18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Concordato Preventivo Biennale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lavoratore autonomo,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determinato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riferimento alle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regole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ordinarie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senza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considerare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30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endParaRPr lang="it-IT" sz="8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it-IT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plusvalenze / minusvalenze</a:t>
            </a:r>
            <a:r>
              <a:rPr lang="it-IT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endParaRPr lang="it-IT" sz="8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800100" lvl="1" indent="-342900" algn="just"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it-IT" b="1" spc="-4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redditi / quote</a:t>
            </a:r>
            <a:r>
              <a:rPr lang="it-IT" spc="-4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it-IT" b="1" spc="-4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di redditi </a:t>
            </a:r>
            <a:r>
              <a:rPr lang="it-IT" spc="-4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relativi a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partecipazioni in società di persone / associazioni professionali.</a:t>
            </a:r>
          </a:p>
          <a:p>
            <a:pPr marL="342900" lvl="0" indent="-342900" algn="just"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endParaRPr lang="it-IT" sz="800" spc="-40" dirty="0">
              <a:solidFill>
                <a:srgbClr val="000000"/>
              </a:solidFill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28600" algn="l"/>
                <a:tab pos="449580" algn="l"/>
              </a:tabLst>
            </a:pPr>
            <a:r>
              <a:rPr lang="it-IT" sz="1800" cap="all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it-IT" sz="1800" b="1" u="sng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reddito minimo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derivante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Concordato Preventivo Biennale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Calibri" panose="020F0502020204030204" pitchFamily="34" charset="0"/>
              </a:rPr>
              <a:t>ottenuto apportando le variazioni in aumento e/o diminuzione relative a  plusvalenze/</a:t>
            </a:r>
            <a:r>
              <a:rPr lang="it-IT" sz="1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minusvalenze e redditi da partecipazione in società di persone/associazioni professionali</a:t>
            </a:r>
            <a:r>
              <a:rPr lang="it-IT" sz="1800" dirty="0">
                <a:solidFill>
                  <a:srgbClr val="0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u="sng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potrà essere inferiore a €</a:t>
            </a:r>
            <a:r>
              <a:rPr lang="it-IT" sz="1800" u="sng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u="sng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2.000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>
              <a:spcBef>
                <a:spcPts val="1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lvl="0" indent="-285750" algn="just"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28600" algn="l"/>
                <a:tab pos="44958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caso di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associazioni professionali 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limite è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ripartito tra gli associati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base alle relative quote di partecipazione.</a:t>
            </a:r>
            <a:endParaRPr lang="it-IT" sz="14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557CB05C-7541-497D-C06D-D5D8FA82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0" y="258121"/>
            <a:ext cx="10201467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DETERMINAZIONE REDDITO </a:t>
            </a:r>
            <a:br>
              <a:rPr lang="it-IT" sz="4000" b="1" dirty="0">
                <a:latin typeface="Avenir Next LT Pro" panose="020B0504020202020204" pitchFamily="34" charset="0"/>
              </a:rPr>
            </a:br>
            <a:r>
              <a:rPr lang="it-IT" sz="4000" b="1" dirty="0">
                <a:latin typeface="Avenir Next LT Pro" panose="020B0504020202020204" pitchFamily="34" charset="0"/>
              </a:rPr>
              <a:t>LAVORO AUTONOMO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67285D-A1B0-FC07-392A-6C03CEF73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7E79A0-E707-01F2-4BF9-84FC13D7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2734AB-AF12-E17F-71E5-C8C23BA59122}"/>
              </a:ext>
            </a:extLst>
          </p:cNvPr>
          <p:cNvSpPr txBox="1"/>
          <p:nvPr/>
        </p:nvSpPr>
        <p:spPr>
          <a:xfrm>
            <a:off x="513881" y="1524700"/>
            <a:ext cx="10299121" cy="4304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REDDITO d’IMPRESA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proposto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soggetto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individuato con riferimento alle regole ordinarie, a seconda della tipologia di contabilità adottata (ordinaria / semplificata),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senza considerare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endParaRPr lang="it-IT" sz="8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Plusvalenze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/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sopravvenienze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attive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, nonché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minusvalenze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/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sopravvenienze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passive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endParaRPr lang="it-IT" sz="8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redditi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/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quote di redditi relativi a partecipazioni</a:t>
            </a:r>
            <a:r>
              <a:rPr lang="it-IT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 società di persone / associazioni professionali ovvero in società / enti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tabLst>
                <a:tab pos="228600" algn="l"/>
                <a:tab pos="449580" algn="l"/>
              </a:tabLst>
            </a:pPr>
            <a:endParaRPr lang="it-IT" sz="800" cap="all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  <a:tabLst>
                <a:tab pos="228600" algn="l"/>
                <a:tab pos="449580" algn="l"/>
              </a:tabLst>
            </a:pPr>
            <a:r>
              <a:rPr lang="it-IT" sz="1800" cap="all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it-IT" sz="1800" b="1" u="sng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reddito minimo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derivante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Concordato Preventivo Biennale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Calibri" panose="020F0502020204030204" pitchFamily="34" charset="0"/>
              </a:rPr>
              <a:t>ottenuto apportando le variazioni in aumento e/o diminuzione relative a  plusvalenze/</a:t>
            </a:r>
            <a:r>
              <a:rPr lang="it-IT" sz="1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minusvalenze, sopravvenienze attive/passive e redditi da partecipazione in società di persone/associazioni professionali</a:t>
            </a:r>
            <a:r>
              <a:rPr lang="it-IT" sz="1800" dirty="0">
                <a:solidFill>
                  <a:srgbClr val="0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u="sng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potrà essere inferiore a €</a:t>
            </a:r>
            <a:r>
              <a:rPr lang="it-IT" sz="1800" u="sng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u="sng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2.000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  <a:tabLst>
                <a:tab pos="228600" algn="l"/>
                <a:tab pos="449580" algn="l"/>
              </a:tabLst>
            </a:pPr>
            <a:endParaRPr lang="it-IT" sz="800" kern="1200" dirty="0">
              <a:solidFill>
                <a:srgbClr val="000000"/>
              </a:solidFill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  <a:tabLst>
                <a:tab pos="228600" algn="l"/>
                <a:tab pos="449580" algn="l"/>
              </a:tabLst>
            </a:pPr>
            <a:r>
              <a:rPr lang="it-IT" sz="1800" b="1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caso di snc / sas / srl trasparenti </a:t>
            </a:r>
            <a:r>
              <a:rPr lang="it-IT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limite è </a:t>
            </a:r>
            <a:r>
              <a:rPr lang="it-IT" sz="1800" b="1" kern="120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ripartito</a:t>
            </a:r>
            <a:r>
              <a:rPr lang="it-IT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 i soci </a:t>
            </a:r>
            <a:r>
              <a:rPr lang="it-IT" sz="1800" b="1" kern="120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base </a:t>
            </a:r>
            <a:r>
              <a:rPr lang="it-IT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</a:t>
            </a:r>
            <a:r>
              <a:rPr lang="it-IT" sz="1800" b="1" kern="120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rispettive</a:t>
            </a:r>
            <a:r>
              <a:rPr lang="it-IT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kern="120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quote</a:t>
            </a:r>
            <a:r>
              <a:rPr lang="it-IT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partecipazione.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274F223C-1B02-BF41-207A-7040A3AE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0" y="258121"/>
            <a:ext cx="10201467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DETERMINAZIONE</a:t>
            </a:r>
            <a:br>
              <a:rPr lang="it-IT" sz="4000" b="1" dirty="0">
                <a:latin typeface="Avenir Next LT Pro" panose="020B0504020202020204" pitchFamily="34" charset="0"/>
              </a:rPr>
            </a:br>
            <a:r>
              <a:rPr lang="it-IT" sz="4000" b="1" dirty="0">
                <a:latin typeface="Avenir Next LT Pro" panose="020B0504020202020204" pitchFamily="34" charset="0"/>
              </a:rPr>
              <a:t>REDDITO D’IMPRESA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DF1C360-86CF-0DCA-8975-BF6B2EA09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65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55749-208C-C1F9-4D01-035C6EF59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B095C7-00A4-DF4D-73BA-DFC1B485ED00}"/>
              </a:ext>
            </a:extLst>
          </p:cNvPr>
          <p:cNvSpPr txBox="1"/>
          <p:nvPr/>
        </p:nvSpPr>
        <p:spPr>
          <a:xfrm>
            <a:off x="513881" y="1524700"/>
            <a:ext cx="10299121" cy="289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4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Valore della Produzione Netta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fini IRAP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proposto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dal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Concordato Preventivo Biennale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contribuente, è individuato: </a:t>
            </a:r>
          </a:p>
          <a:p>
            <a:pPr marL="285750" indent="-285750" algn="just">
              <a:lnSpc>
                <a:spcPct val="120000"/>
              </a:lnSpc>
              <a:spcBef>
                <a:spcPts val="14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base alle </a:t>
            </a:r>
            <a:r>
              <a:rPr lang="it-IT" sz="18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regole ordinarie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senza considerare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00150" lvl="2" indent="-285750" algn="just">
              <a:lnSpc>
                <a:spcPct val="120000"/>
              </a:lnSpc>
              <a:spcBef>
                <a:spcPts val="14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plusvalenze / sopravvenienze attive </a:t>
            </a:r>
          </a:p>
          <a:p>
            <a:pPr marL="1200150" lvl="2" indent="-285750" algn="just">
              <a:lnSpc>
                <a:spcPct val="120000"/>
              </a:lnSpc>
              <a:spcBef>
                <a:spcPts val="14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minusvalenze / sopravvenienze passive</a:t>
            </a:r>
          </a:p>
          <a:p>
            <a:pPr lvl="2" algn="just">
              <a:lnSpc>
                <a:spcPct val="120000"/>
              </a:lnSpc>
              <a:spcBef>
                <a:spcPts val="140"/>
              </a:spcBef>
              <a:spcAft>
                <a:spcPts val="600"/>
              </a:spcAft>
            </a:pPr>
            <a:endParaRPr lang="it-IT" sz="800" b="1" dirty="0">
              <a:solidFill>
                <a:srgbClr val="000000"/>
              </a:solidFill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14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800" b="1" cap="all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I</a:t>
            </a:r>
            <a:r>
              <a:rPr lang="it-IT" sz="18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l Valore della Produzione Netta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it-IT" sz="18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minimo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Calibri" panose="020F0502020204030204" pitchFamily="34" charset="0"/>
              </a:rPr>
              <a:t>concordato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non può essere inferiore a €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2.000</a:t>
            </a:r>
            <a:endParaRPr lang="it-IT" sz="18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tabLst>
                <a:tab pos="228600" algn="l"/>
                <a:tab pos="449580" algn="l"/>
              </a:tabLst>
            </a:pPr>
            <a:endParaRPr lang="it-IT" sz="800" cap="all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E3D59751-D80D-1047-67B8-E8AD3F93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0" y="258121"/>
            <a:ext cx="10201467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DETERMINAZIONE DEL VALORE DELLA PRODUZIONE NETTA (IRAP)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3EDB8A-6695-29C3-8CFA-6D6B3EE5F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38C5F6-BF0F-8D95-E5A8-CF27CF4E37CA}"/>
              </a:ext>
            </a:extLst>
          </p:cNvPr>
          <p:cNvSpPr txBox="1"/>
          <p:nvPr/>
        </p:nvSpPr>
        <p:spPr>
          <a:xfrm>
            <a:off x="433277" y="4315051"/>
            <a:ext cx="10282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>
                <a:solidFill>
                  <a:srgbClr val="213160"/>
                </a:solidFill>
                <a:latin typeface="Avenir Next LT Pro" panose="020B0504020202020204" pitchFamily="34" charset="0"/>
                <a:ea typeface="+mj-ea"/>
                <a:cs typeface="+mj-cs"/>
              </a:rPr>
              <a:t>EFFETTI AI FINI IVA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6D1A14-CCC7-4AA6-8319-2230FC673C46}"/>
              </a:ext>
            </a:extLst>
          </p:cNvPr>
          <p:cNvSpPr txBox="1"/>
          <p:nvPr/>
        </p:nvSpPr>
        <p:spPr>
          <a:xfrm>
            <a:off x="594804" y="5112308"/>
            <a:ext cx="10218198" cy="93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L’adesione</a:t>
            </a:r>
            <a:r>
              <a:rPr lang="it-I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it-IT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Concordato Preventivo Biennale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produce alcun effetto ai fini IVA</a:t>
            </a:r>
            <a:r>
              <a:rPr lang="it-IT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endParaRPr lang="it-IT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L’applicazione</a:t>
            </a:r>
            <a:r>
              <a:rPr lang="it-I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lang="it-IT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Concordato Preventivo Biennale </a:t>
            </a:r>
            <a:r>
              <a:rPr lang="it-I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avverrà</a:t>
            </a:r>
            <a:r>
              <a:rPr lang="it-I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base alle </a:t>
            </a:r>
            <a:r>
              <a:rPr lang="it-IT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regole ordinarie</a:t>
            </a:r>
            <a:endParaRPr lang="it-IT" sz="1800" b="1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07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561F8-5146-97E4-CFAE-1B5FD3683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11C52F-6BE2-E67F-F51E-947EA2DD1FA6}"/>
              </a:ext>
            </a:extLst>
          </p:cNvPr>
          <p:cNvSpPr txBox="1"/>
          <p:nvPr/>
        </p:nvSpPr>
        <p:spPr>
          <a:xfrm>
            <a:off x="513881" y="1524700"/>
            <a:ext cx="10299121" cy="4972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18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rilevano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fini della determinazione delle Imposte sui Redditi (IRPEF) / IRAP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Contributi Previdenziali (INPS)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gli eventuali </a:t>
            </a:r>
            <a:r>
              <a:rPr lang="it-IT" sz="18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maggiori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it-IT" sz="18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minori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redditi effettivi / valori della produzione netta effettivi (IRAP) 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rispetto a quelli oggetto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di</a:t>
            </a:r>
            <a:r>
              <a:rPr lang="it-IT" sz="18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Concordato Preventivo Biennale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Possibile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versare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 Contributi Previdenziali (INPS)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sul reddito effettivo se superiore</a:t>
            </a:r>
            <a:endParaRPr lang="it-IT" sz="18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casi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eccezionali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individuati con apposito Decreto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che determinano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minori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redditi effettivi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/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valori della produzione netta effettivi</a:t>
            </a:r>
            <a:r>
              <a:rPr lang="it-IT" dirty="0"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(IRAP)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it-IT" b="1" u="sng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eccedenti il 60%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rispetto a quelli concordati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lo stesso cessa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di produrre effetti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dal periodo di imposta in cui tale differenza si realizza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spcAft>
                <a:spcPts val="425"/>
              </a:spcAft>
              <a:buFont typeface="Wingdings" panose="05000000000000000000" pitchFamily="2" charset="2"/>
              <a:buChar char="v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 soggetti che aderiscono sono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riconosciuti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benefici premiali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particolare:</a:t>
            </a:r>
          </a:p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spcAft>
                <a:spcPts val="425"/>
              </a:spcAft>
              <a:buFont typeface="Wingdings" panose="05000000000000000000" pitchFamily="2" charset="2"/>
              <a:buChar char="ü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b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esonero</a:t>
            </a:r>
            <a:r>
              <a:rPr lang="it-IT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visto di conformità </a:t>
            </a:r>
            <a:r>
              <a:rPr lang="it-IT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compensazione crediti tributari</a:t>
            </a:r>
          </a:p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spcAft>
                <a:spcPts val="425"/>
              </a:spcAft>
              <a:buFont typeface="Wingdings" panose="05000000000000000000" pitchFamily="2" charset="2"/>
              <a:buChar char="ü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esclusione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disciplina delle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società non operative</a:t>
            </a:r>
          </a:p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spcAft>
                <a:spcPts val="425"/>
              </a:spcAft>
              <a:buFont typeface="Wingdings" panose="05000000000000000000" pitchFamily="2" charset="2"/>
              <a:buChar char="ü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esclusione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accertamenti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basati su presunzioni semplici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tabLst>
                <a:tab pos="228600" algn="l"/>
                <a:tab pos="449580" algn="l"/>
              </a:tabLst>
            </a:pPr>
            <a:endParaRPr lang="it-IT" sz="800" cap="all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EBB5167B-A8EB-44C6-2269-E4A43276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0" y="258121"/>
            <a:ext cx="10201467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LA RILEVANZA DELLE BASI IMPONIBILI DEL CONCORDATO BIENNALE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4974737-709F-3981-D801-50B7B480CA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42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776AF-5795-896A-9085-726811A1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30B089-18EA-BDF5-F40F-4F31B1310A6E}"/>
              </a:ext>
            </a:extLst>
          </p:cNvPr>
          <p:cNvSpPr txBox="1"/>
          <p:nvPr/>
        </p:nvSpPr>
        <p:spPr>
          <a:xfrm>
            <a:off x="513881" y="1429450"/>
            <a:ext cx="10299121" cy="211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Concordato Preventivo Biennale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cessa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di avere efficacia </a:t>
            </a:r>
            <a:r>
              <a:rPr lang="it-IT" b="1" u="sng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dal periodo d’imposta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nel quale il contribuente: </a:t>
            </a:r>
          </a:p>
          <a:p>
            <a:pPr marL="742950" lvl="1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ü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modifica</a:t>
            </a:r>
            <a:r>
              <a:rPr lang="it-IT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l’attività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svolta nel 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biennio concordatario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rispetto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a quella esercitata nel 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periodo d’imposta precedente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salvo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che per la nuova attività sia prevista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l’applicazione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dello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stesso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ISA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>
              <a:lnSpc>
                <a:spcPct val="120000"/>
              </a:lnSpc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ü"/>
              <a:tabLst>
                <a:tab pos="539750" algn="l"/>
                <a:tab pos="898525" algn="l"/>
                <a:tab pos="1258888" algn="l"/>
                <a:tab pos="1619250" algn="l"/>
                <a:tab pos="1979613" algn="l"/>
                <a:tab pos="2339975" algn="l"/>
                <a:tab pos="2698750" algn="l"/>
                <a:tab pos="2879725" algn="l"/>
                <a:tab pos="3059113" algn="l"/>
                <a:tab pos="3238500" algn="l"/>
                <a:tab pos="3419475" algn="l"/>
                <a:tab pos="3598863" algn="l"/>
                <a:tab pos="3779838" algn="l"/>
                <a:tab pos="3959225" algn="l"/>
                <a:tab pos="4140200" algn="l"/>
                <a:tab pos="4319588" algn="l"/>
                <a:tab pos="4498975" algn="l"/>
                <a:tab pos="4679950" algn="l"/>
                <a:tab pos="4859338" algn="l"/>
                <a:tab pos="5038725" algn="l"/>
                <a:tab pos="5219700" algn="l"/>
                <a:tab pos="5399088" algn="l"/>
                <a:tab pos="5578475" algn="l"/>
                <a:tab pos="5759450" algn="l"/>
                <a:tab pos="5938838" algn="l"/>
              </a:tabLst>
            </a:pP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cessazione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dell’attività d’impresa / lavoro autonomo</a:t>
            </a:r>
            <a:endParaRPr lang="it-IT" sz="800" cap="all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4DE85706-C177-6724-FB33-56BB3B37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0" y="258121"/>
            <a:ext cx="10201467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CESSAZIONE DAL CONCORDATO PREVENTIVO BIENNALE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3408F0-4E36-8E83-100E-09B415A48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63063A-DCAC-C4A7-C873-64909C1E69F5}"/>
              </a:ext>
            </a:extLst>
          </p:cNvPr>
          <p:cNvSpPr txBox="1"/>
          <p:nvPr/>
        </p:nvSpPr>
        <p:spPr>
          <a:xfrm>
            <a:off x="513880" y="3658103"/>
            <a:ext cx="10120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>
                <a:solidFill>
                  <a:srgbClr val="213160"/>
                </a:solidFill>
                <a:latin typeface="Avenir Next LT Pro" panose="020B0504020202020204" pitchFamily="34" charset="0"/>
                <a:ea typeface="+mj-ea"/>
                <a:cs typeface="+mj-cs"/>
              </a:rPr>
              <a:t>DECADENZA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cap="all" dirty="0">
                <a:solidFill>
                  <a:srgbClr val="213160"/>
                </a:solidFill>
                <a:latin typeface="Avenir Next LT Pro" panose="020B0504020202020204" pitchFamily="34" charset="0"/>
                <a:ea typeface="+mj-ea"/>
                <a:cs typeface="+mj-cs"/>
              </a:rPr>
              <a:t>DAL </a:t>
            </a:r>
          </a:p>
          <a:p>
            <a:pPr algn="ctr"/>
            <a:r>
              <a:rPr lang="it-IT" sz="3600" b="1" cap="all" dirty="0">
                <a:solidFill>
                  <a:srgbClr val="213160"/>
                </a:solidFill>
                <a:latin typeface="Avenir Next LT Pro" panose="020B0504020202020204" pitchFamily="34" charset="0"/>
                <a:ea typeface="+mj-ea"/>
                <a:cs typeface="+mj-cs"/>
              </a:rPr>
              <a:t>CONCORDATO PREVENTIVO BIENNALE 1/2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2F33C7-E2BE-B686-FFC1-B6ADF6D61DED}"/>
              </a:ext>
            </a:extLst>
          </p:cNvPr>
          <p:cNvSpPr txBox="1"/>
          <p:nvPr/>
        </p:nvSpPr>
        <p:spPr>
          <a:xfrm>
            <a:off x="513880" y="4818978"/>
            <a:ext cx="1029912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Concordato Preventivo Biennale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cessa di produrre effetto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per entrambi i periodi d’imposta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nel caso in cui: </a:t>
            </a:r>
          </a:p>
          <a:p>
            <a:pPr algn="just"/>
            <a:endParaRPr lang="it-IT" sz="800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 seguito di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accertamento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nei periodi d’imposta oggetto del concordato / in quello precedente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qualora risultino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attività non dichiarate o inesistenti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/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indeducibilità di passività dichiarate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it-IT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per un importo superiore al 30% dei ricavi dichiarati</a:t>
            </a:r>
            <a:endParaRPr lang="it-IT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48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BE1E4A-4BF2-2BBF-E1B2-8500153CA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67D2EB-9144-2292-979C-0405486D7043}"/>
              </a:ext>
            </a:extLst>
          </p:cNvPr>
          <p:cNvSpPr txBox="1"/>
          <p:nvPr/>
        </p:nvSpPr>
        <p:spPr>
          <a:xfrm>
            <a:off x="513881" y="1556510"/>
            <a:ext cx="10299121" cy="4737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 seguito di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modifica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/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integrazione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della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dichiarazione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dei redditi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qualora i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dati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/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informazioni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dichiarate dal soggetto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determinino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una quantificazione diversa dei redditi / valore della produzione netta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(IRAP)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rispetto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a quelli in base ai quali è avvenuta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l’accettazione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della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proposta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di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Concordato Preventivo Biennale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500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 seguito della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mancata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presentazione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della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dichiarazione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dei redditi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in relazione ad almeno uno dei 3 periodi d’imposta precedenti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5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 seguito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condanna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per uno dei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reati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in materia di imposte sui redditi e IVA, falso in bilancio, riciclaggio, impiego di denaro, beni o utilità di provenienza illecita, autoriciclaggio commessi nei 3 periodi d’imposta antecedenti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500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 seguito del venir meno della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NON sussistenza di debiti tributari / previdenziali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ovvero l’estinzione di quelli di importo complessivamente pari o superiore a € 5.000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500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 seguito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dell’omesso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versamento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delle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imposte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relative ai 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redditi / valore della produzione netta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(IRAP)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dovute per il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Concordato Preventivo Biennale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(salvo regolarizzazione tramite ravvedimento).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500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 seguito di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altre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violazioni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di «</a:t>
            </a:r>
            <a:r>
              <a:rPr lang="it-IT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non lieve entità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». 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tabLst>
                <a:tab pos="228600" algn="l"/>
                <a:tab pos="449580" algn="l"/>
              </a:tabLst>
            </a:pPr>
            <a:endParaRPr lang="it-IT" sz="800" cap="all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F66ADF66-5855-067D-E77D-4B55CE84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0" y="258121"/>
            <a:ext cx="10201467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DECADENZA DAL CONCORDATO PREVENTIVO BIENNALE 2/2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9DFE4DE-ACD2-74AC-59A9-7DE546B37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40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F7BD38-38F7-EA60-3D94-3302ED8BB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7A7312-5E60-2E66-32F9-5D87237BFE91}"/>
              </a:ext>
            </a:extLst>
          </p:cNvPr>
          <p:cNvSpPr txBox="1"/>
          <p:nvPr/>
        </p:nvSpPr>
        <p:spPr>
          <a:xfrm>
            <a:off x="513881" y="1480310"/>
            <a:ext cx="10299121" cy="4152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le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violazioni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constatate che integrano le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fattispecie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di reato 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in materia di imposte sui redditi e IVA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relative ai periodi d’imposta oggetto del concordato e ai 3 precedenti (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la violazione non rileva se regolarizzata mediante ravvedimento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500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800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la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comunicazione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inesatta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/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incompleta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dei dati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ISA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tali da determinare un 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minor reddito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/ 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valore netto della produzione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(IRAP) 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oggetto del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Concordato Preventivo Biennale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per un importo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superiore al 30%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(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la violazione non rileva se regolarizzata mediante ravvedimento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500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800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l’omessa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presentazione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della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dichiarazione dei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REDDITI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/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IRAP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/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IVA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/ modello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770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per gli anni oggetto del concordato (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la violazione non rileva se regolarizzata mediante ravvedimento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500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800" dirty="0">
              <a:solidFill>
                <a:srgbClr val="0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la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mancata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/ </a:t>
            </a: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non tempestiva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memorizzazione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/ </a:t>
            </a:r>
            <a:r>
              <a:rPr lang="it-IT" b="1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trasmissione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dei </a:t>
            </a:r>
            <a:r>
              <a:rPr lang="it-IT" b="1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corrispettivi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giornalieri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ovvero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la memorizzazione / trasmissione con dati incompleti o non veritieri /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mancata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emissione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di </a:t>
            </a:r>
            <a:r>
              <a:rPr lang="it-IT" b="1" i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documenti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di </a:t>
            </a:r>
            <a:r>
              <a:rPr lang="it-IT" b="1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trasporto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ovvero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emissione corrispettivi 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per importi inferiori a quelli reali 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contestate in 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numero pari o superiore a </a:t>
            </a:r>
            <a:r>
              <a:rPr lang="it-IT" b="1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3</a:t>
            </a:r>
            <a:r>
              <a:rPr lang="it-IT" i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commesse in giorni diversi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tabLst>
                <a:tab pos="228600" algn="l"/>
                <a:tab pos="449580" algn="l"/>
              </a:tabLst>
            </a:pPr>
            <a:endParaRPr lang="it-IT" sz="800" cap="all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5AFF9248-1B66-C365-8571-59B28ED2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0" y="258121"/>
            <a:ext cx="10201467" cy="1162050"/>
          </a:xfrm>
        </p:spPr>
        <p:txBody>
          <a:bodyPr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VIOLAZIONI DI NON «LIEVE ENTITA’»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6A18382-46BC-3A66-B8AF-C90E1E4F82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B9202C-8A1F-9498-C352-412AB7D15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E2A390-16A2-6873-B547-93554CD5171F}"/>
              </a:ext>
            </a:extLst>
          </p:cNvPr>
          <p:cNvSpPr txBox="1"/>
          <p:nvPr/>
        </p:nvSpPr>
        <p:spPr>
          <a:xfrm>
            <a:off x="513881" y="1480310"/>
            <a:ext cx="10299121" cy="474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600"/>
              </a:spcBef>
              <a:spcAft>
                <a:spcPts val="200"/>
              </a:spcAft>
              <a:tabLst>
                <a:tab pos="228600" algn="l"/>
                <a:tab pos="449580" algn="l"/>
              </a:tabLst>
            </a:pPr>
            <a:r>
              <a:rPr lang="it-IT" sz="1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Times New Roman" panose="02020603050405020304" pitchFamily="18" charset="0"/>
              </a:rPr>
              <a:t>Fase 1 - procedure informatiche di ausilio</a:t>
            </a:r>
            <a:endParaRPr lang="it-IT" sz="1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2879725" algn="l"/>
                <a:tab pos="3060065" algn="l"/>
                <a:tab pos="3239770" algn="l"/>
                <a:tab pos="3420110" algn="l"/>
                <a:tab pos="3599815" algn="l"/>
                <a:tab pos="3780155" algn="l"/>
                <a:tab pos="3959860" algn="l"/>
                <a:tab pos="4140200" algn="l"/>
                <a:tab pos="4319905" algn="l"/>
                <a:tab pos="4500245" algn="l"/>
                <a:tab pos="4679950" algn="l"/>
                <a:tab pos="4860290" algn="l"/>
                <a:tab pos="5039995" algn="l"/>
                <a:tab pos="5219700" algn="l"/>
                <a:tab pos="5400040" algn="l"/>
                <a:tab pos="5579745" algn="l"/>
                <a:tab pos="5760085" algn="l"/>
                <a:tab pos="5939790" algn="l"/>
              </a:tabLst>
            </a:pP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Entro l’1.4 di ciascun anno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l’Agenzia delle Entrate mette a disposizione i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programmi informatici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l’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acquisizione dei dati necessari per l’elaborazione della proposta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1800" b="1" u="sng" spc="-1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il 2024</a:t>
            </a:r>
            <a:r>
              <a:rPr lang="it-IT" sz="1800" spc="-1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 programmi informatici saranno resi disponibili </a:t>
            </a:r>
            <a:r>
              <a:rPr lang="it-IT" sz="1800" b="1" spc="-1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entro il </a:t>
            </a:r>
            <a:r>
              <a:rPr lang="it-IT" sz="1800" b="1" u="sng" spc="-1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15.6.2024</a:t>
            </a:r>
            <a:endParaRPr lang="it-IT" sz="1800" u="sng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ctr">
              <a:spcBef>
                <a:spcPts val="600"/>
              </a:spcBef>
              <a:spcAft>
                <a:spcPts val="200"/>
              </a:spcAft>
              <a:tabLst>
                <a:tab pos="228600" algn="l"/>
                <a:tab pos="449580" algn="l"/>
              </a:tabLst>
            </a:pPr>
            <a:r>
              <a:rPr lang="it-IT" sz="1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Times New Roman" panose="02020603050405020304" pitchFamily="18" charset="0"/>
              </a:rPr>
              <a:t>Fase 2 - invio dati per la definizione della proposta</a:t>
            </a:r>
            <a:endParaRPr lang="it-IT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170"/>
              </a:spcAft>
              <a:buFont typeface="Wingdings" panose="05000000000000000000" pitchFamily="2" charset="2"/>
              <a:buChar char="v"/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2879725" algn="l"/>
                <a:tab pos="3060065" algn="l"/>
                <a:tab pos="3239770" algn="l"/>
                <a:tab pos="3420110" algn="l"/>
                <a:tab pos="3599815" algn="l"/>
                <a:tab pos="3780155" algn="l"/>
                <a:tab pos="3959860" algn="l"/>
                <a:tab pos="4140200" algn="l"/>
                <a:tab pos="4319905" algn="l"/>
                <a:tab pos="4500245" algn="l"/>
                <a:tab pos="4679950" algn="l"/>
                <a:tab pos="4860290" algn="l"/>
                <a:tab pos="5039995" algn="l"/>
                <a:tab pos="5219700" algn="l"/>
                <a:tab pos="5400040" algn="l"/>
                <a:tab pos="5579745" algn="l"/>
                <a:tab pos="5760085" algn="l"/>
                <a:tab pos="593979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Utilizzando i programmi informatici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contribuente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invia i dati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all’Agenzia delle Entrate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la definizione della proposta di </a:t>
            </a:r>
            <a:r>
              <a:rPr lang="it-IT" sz="18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Concordato Preventivo Biennale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 algn="ctr">
              <a:spcBef>
                <a:spcPts val="600"/>
              </a:spcBef>
              <a:spcAft>
                <a:spcPts val="200"/>
              </a:spcAft>
              <a:tabLst>
                <a:tab pos="228600" algn="l"/>
                <a:tab pos="449580" algn="l"/>
              </a:tabLst>
            </a:pPr>
            <a:r>
              <a:rPr lang="it-IT" sz="1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Times New Roman" panose="02020603050405020304" pitchFamily="18" charset="0"/>
              </a:rPr>
              <a:t>Fase 3 - formulazione della proposta di Concordato</a:t>
            </a:r>
            <a:endParaRPr lang="it-IT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565"/>
              </a:spcAft>
              <a:buFont typeface="Wingdings" panose="05000000000000000000" pitchFamily="2" charset="2"/>
              <a:buChar char="v"/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2879725" algn="l"/>
                <a:tab pos="3060065" algn="l"/>
                <a:tab pos="3239770" algn="l"/>
                <a:tab pos="3420110" algn="l"/>
                <a:tab pos="3599815" algn="l"/>
                <a:tab pos="3780155" algn="l"/>
                <a:tab pos="3959860" algn="l"/>
                <a:tab pos="4140200" algn="l"/>
                <a:tab pos="4319905" algn="l"/>
                <a:tab pos="4500245" algn="l"/>
                <a:tab pos="4679950" algn="l"/>
                <a:tab pos="4860290" algn="l"/>
                <a:tab pos="5039995" algn="l"/>
                <a:tab pos="5219700" algn="l"/>
                <a:tab pos="5400040" algn="l"/>
                <a:tab pos="5579745" algn="l"/>
                <a:tab pos="5760085" algn="l"/>
                <a:tab pos="593979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proposta è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elaborata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comunicata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dall’Agenzia delle Entrate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contribuente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attraverso i programmi informatici</a:t>
            </a:r>
          </a:p>
          <a:p>
            <a:pPr marL="228600" indent="-228600" algn="ctr">
              <a:spcBef>
                <a:spcPts val="600"/>
              </a:spcBef>
              <a:spcAft>
                <a:spcPts val="200"/>
              </a:spcAft>
              <a:tabLst>
                <a:tab pos="228600" algn="l"/>
                <a:tab pos="449580" algn="l"/>
              </a:tabLst>
            </a:pPr>
            <a:r>
              <a:rPr lang="it-IT" sz="1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Times New Roman" panose="02020603050405020304" pitchFamily="18" charset="0"/>
              </a:rPr>
              <a:t>Fase 4 - adesione / diniego alla proposta</a:t>
            </a:r>
            <a:endParaRPr lang="it-IT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285"/>
              </a:spcAft>
              <a:buFont typeface="Wingdings" panose="05000000000000000000" pitchFamily="2" charset="2"/>
              <a:buChar char="v"/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2879725" algn="l"/>
                <a:tab pos="3060065" algn="l"/>
                <a:tab pos="3239770" algn="l"/>
                <a:tab pos="3420110" algn="l"/>
                <a:tab pos="3599815" algn="l"/>
                <a:tab pos="3780155" algn="l"/>
                <a:tab pos="3959860" algn="l"/>
                <a:tab pos="4140200" algn="l"/>
                <a:tab pos="4319905" algn="l"/>
                <a:tab pos="4500245" algn="l"/>
                <a:tab pos="4679950" algn="l"/>
                <a:tab pos="4860290" algn="l"/>
                <a:tab pos="5039995" algn="l"/>
                <a:tab pos="5219700" algn="l"/>
                <a:tab pos="5400040" algn="l"/>
                <a:tab pos="5579745" algn="l"/>
                <a:tab pos="5760085" algn="l"/>
                <a:tab pos="593979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contribuente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può aderire</a:t>
            </a:r>
            <a:r>
              <a:rPr lang="it-IT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alla proposta di concordato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entro il 30.6</a:t>
            </a:r>
            <a:endParaRPr lang="it-IT" sz="1800" u="sng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85"/>
              </a:spcBef>
              <a:spcAft>
                <a:spcPts val="285"/>
              </a:spcAft>
              <a:buFont typeface="Wingdings" panose="05000000000000000000" pitchFamily="2" charset="2"/>
              <a:buChar char="v"/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2879725" algn="l"/>
                <a:tab pos="3060065" algn="l"/>
                <a:tab pos="3239770" algn="l"/>
                <a:tab pos="3420110" algn="l"/>
                <a:tab pos="3599815" algn="l"/>
                <a:tab pos="3780155" algn="l"/>
                <a:tab pos="3959860" algn="l"/>
                <a:tab pos="4140200" algn="l"/>
                <a:tab pos="4319905" algn="l"/>
                <a:tab pos="4500245" algn="l"/>
                <a:tab pos="4679950" algn="l"/>
                <a:tab pos="4860290" algn="l"/>
                <a:tab pos="5039995" algn="l"/>
                <a:tab pos="5219700" algn="l"/>
                <a:tab pos="5400040" algn="l"/>
                <a:tab pos="5579745" algn="l"/>
                <a:tab pos="5760085" algn="l"/>
                <a:tab pos="5939790" algn="l"/>
              </a:tabLst>
            </a:pPr>
            <a:r>
              <a:rPr lang="it-IT" sz="1800" b="1" u="sng" spc="1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il Primo</a:t>
            </a:r>
            <a:r>
              <a:rPr lang="it-IT" sz="1800" spc="1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spc="1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 di applicazione </a:t>
            </a:r>
            <a:r>
              <a:rPr lang="it-IT" sz="1800" b="1" spc="1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800" b="1" u="sng" spc="1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</a:t>
            </a:r>
            <a:r>
              <a:rPr lang="it-IT" sz="1800" b="1" spc="1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r>
              <a:rPr lang="it-IT" sz="1800" b="1" spc="1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termine</a:t>
            </a:r>
            <a:r>
              <a:rPr lang="it-IT" sz="1800" b="1" spc="1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di</a:t>
            </a:r>
            <a:r>
              <a:rPr lang="it-IT" sz="1800" b="1" spc="1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u="sng" spc="1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adesione entro</a:t>
            </a:r>
            <a:r>
              <a:rPr lang="it-IT" sz="1800" b="1" spc="1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u="sng" spc="1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15.10.2024</a:t>
            </a:r>
            <a:endParaRPr lang="it-IT" sz="800" u="sng" cap="all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EECE457E-482F-A218-0103-50A13566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0" y="258121"/>
            <a:ext cx="10201467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LE FASI DI ATTUAZIONE </a:t>
            </a:r>
            <a:br>
              <a:rPr lang="it-IT" sz="4000" b="1" dirty="0">
                <a:latin typeface="Avenir Next LT Pro" panose="020B0504020202020204" pitchFamily="34" charset="0"/>
              </a:rPr>
            </a:br>
            <a:r>
              <a:rPr lang="it-IT" sz="4000" b="1" dirty="0">
                <a:latin typeface="Avenir Next LT Pro" panose="020B0504020202020204" pitchFamily="34" charset="0"/>
              </a:rPr>
              <a:t>DEL CONCORDATO PREVENTIVO BIENNALE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E04869-72D9-025D-AD39-4A61A4C8F5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9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5925C-6CA7-E8C3-161E-FECB2FE4A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9486DEAA-E8BB-5962-3AC3-D35C3EAB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venir Next LT Pro" panose="020B0504020202020204" pitchFamily="34" charset="0"/>
              </a:rPr>
              <a:t>CESSIONE IMMOBILI SUPERBONUS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D0D04A31-ACDE-F6EC-722D-A03E0B808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81" y="1651000"/>
            <a:ext cx="10572583" cy="4851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000"/>
              </a:spcBef>
            </a:pPr>
            <a:r>
              <a:rPr lang="it-IT" b="1" i="0" dirty="0"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ART. 67, C. 1 TUIR</a:t>
            </a:r>
          </a:p>
          <a:p>
            <a:pPr>
              <a:spcBef>
                <a:spcPts val="1500"/>
              </a:spcBef>
            </a:pPr>
            <a:r>
              <a:rPr lang="it-IT" b="0" i="0" dirty="0"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Sono «</a:t>
            </a:r>
            <a:r>
              <a:rPr lang="it-IT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Redditi diversi</a:t>
            </a:r>
            <a:r>
              <a:rPr lang="it-IT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»:</a:t>
            </a:r>
          </a:p>
          <a:p>
            <a:pPr algn="just">
              <a:spcBef>
                <a:spcPts val="1000"/>
              </a:spcBef>
            </a:pPr>
            <a:r>
              <a:rPr lang="it-IT" b="0" i="0" dirty="0"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se non costituiscono </a:t>
            </a:r>
            <a:r>
              <a:rPr lang="it-IT" b="1" i="0" dirty="0"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redditi di capitale</a:t>
            </a:r>
            <a:r>
              <a:rPr lang="it-IT" b="0" i="0" dirty="0"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 ovvero </a:t>
            </a:r>
            <a:r>
              <a:rPr lang="it-IT" b="1" i="0" dirty="0"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se non sono conseguiti nell'esercizio di arti e professioni o di imprese commerciali o da società in nome collettivo e in accomandita semplice:</a:t>
            </a:r>
            <a:endParaRPr lang="it-IT" b="0" i="0" dirty="0">
              <a:effectLst/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b-bis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it-IT" b="1" i="1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plusvalenze realizzate 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mediante cessione a </a:t>
            </a:r>
            <a:r>
              <a:rPr lang="it-IT" sz="2400" b="1" i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titolo oneroso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beni immobili, per le quali il </a:t>
            </a:r>
            <a:r>
              <a:rPr lang="it-IT" sz="2400" b="1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cedente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gli </a:t>
            </a:r>
            <a:r>
              <a:rPr lang="it-IT" sz="2400" b="1" i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altri aventi </a:t>
            </a:r>
            <a:r>
              <a:rPr lang="it-IT" sz="2400" b="1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diritto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abbiano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eseguito gli </a:t>
            </a:r>
            <a:r>
              <a:rPr lang="it-IT" sz="2400" b="1" i="1" u="sng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</a:t>
            </a:r>
            <a:r>
              <a:rPr lang="it-IT" sz="2400" b="1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u="sng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agevolati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cui all’articolo 119 del decreto legge 19 maggio 2020, n. 34, convertito, con modificazioni, dalla legge 17 luglio 2020, n. 77, </a:t>
            </a:r>
            <a:r>
              <a:rPr lang="it-IT" b="1" i="1" u="sng" dirty="0">
                <a:latin typeface="Avenir Next LT Pro" panose="020B0504020202020204" pitchFamily="34" charset="0"/>
                <a:cs typeface="Arial" panose="020B0604020202020204" pitchFamily="34" charset="0"/>
              </a:rPr>
              <a:t>che</a:t>
            </a:r>
            <a:r>
              <a:rPr lang="it-IT" b="1" i="1" dirty="0"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u="sng" dirty="0">
                <a:latin typeface="Avenir Next LT Pro" panose="020B0504020202020204" pitchFamily="34" charset="0"/>
                <a:cs typeface="Arial" panose="020B0604020202020204" pitchFamily="34" charset="0"/>
              </a:rPr>
              <a:t>si siano conclusi da non più di dieci anni</a:t>
            </a:r>
            <a:r>
              <a:rPr lang="it-IT" b="1" i="1" dirty="0"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all’atto della cessione, </a:t>
            </a:r>
            <a:r>
              <a:rPr lang="it-IT" b="1" i="1" u="sng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esclusi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gli immobili acquisiti per </a:t>
            </a:r>
            <a:r>
              <a:rPr lang="it-IT" b="1" i="1" u="sng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successione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quelli che siano stati adibiti ad </a:t>
            </a:r>
            <a:r>
              <a:rPr lang="it-IT" b="1" i="1" u="sng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abitazione</a:t>
            </a:r>
            <a:r>
              <a:rPr lang="it-IT" b="1" i="1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i="1" u="sng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</a:t>
            </a:r>
            <a:r>
              <a:rPr lang="it-IT" b="1" i="1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</a:t>
            </a:r>
            <a:r>
              <a:rPr lang="it-IT" b="1" i="1" u="sng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cedente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dei </a:t>
            </a:r>
            <a:r>
              <a:rPr lang="it-IT" b="1" i="1" u="sng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suoi familiari</a:t>
            </a:r>
            <a:r>
              <a:rPr lang="it-IT" b="1" i="1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la maggior parte dei dieci anni antecedenti alla cessione o, qualora tra la data di acquisto o di costruzione e la cessione sia decorso un periodo inferiore a dieci anni, per la maggior parte di tale periodo </a:t>
            </a:r>
            <a:endParaRPr lang="it-IT" i="1" dirty="0"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D5ED13-6F1C-8D8E-2ADE-0CB2D850D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72E0B1-431D-5F06-C746-18D5DDF80233}"/>
              </a:ext>
            </a:extLst>
          </p:cNvPr>
          <p:cNvSpPr txBox="1"/>
          <p:nvPr/>
        </p:nvSpPr>
        <p:spPr>
          <a:xfrm>
            <a:off x="4585722" y="6317734"/>
            <a:ext cx="507663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NUOVA FATTISPECIE CHE SI AGGIUNGE</a:t>
            </a:r>
          </a:p>
        </p:txBody>
      </p:sp>
    </p:spTree>
    <p:extLst>
      <p:ext uri="{BB962C8B-B14F-4D97-AF65-F5344CB8AC3E}">
        <p14:creationId xmlns:p14="http://schemas.microsoft.com/office/powerpoint/2010/main" val="157544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F3CFA-C81D-F027-F871-CAEA56ED2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86AC13-6F9D-BDBD-B4FA-143C0F212F00}"/>
              </a:ext>
            </a:extLst>
          </p:cNvPr>
          <p:cNvSpPr txBox="1"/>
          <p:nvPr/>
        </p:nvSpPr>
        <p:spPr>
          <a:xfrm>
            <a:off x="513881" y="1356019"/>
            <a:ext cx="10299121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Forfettari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l’adesione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,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 via sperimentale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,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è </a:t>
            </a:r>
            <a:r>
              <a:rPr lang="it-IT" b="1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limitata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alla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sola annualità </a:t>
            </a:r>
            <a:r>
              <a:rPr lang="it-IT" b="1" u="sng" dirty="0">
                <a:solidFill>
                  <a:srgbClr val="002060"/>
                </a:solidFill>
                <a:latin typeface="Avenir Next LT Pro" panose="020B0504020202020204" pitchFamily="34" charset="0"/>
              </a:rPr>
              <a:t>2024</a:t>
            </a:r>
            <a:r>
              <a:rPr lang="it-IT" b="1" dirty="0">
                <a:latin typeface="Avenir Next LT Pro" panose="020B0504020202020204" pitchFamily="34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endParaRPr lang="it-IT" sz="300" b="1" dirty="0">
              <a:latin typeface="Avenir Next LT Pro" panose="020B0504020202020204" pitchFamily="34" charset="0"/>
            </a:endParaRPr>
          </a:p>
          <a:p>
            <a:pPr algn="just"/>
            <a:r>
              <a:rPr lang="it-IT" dirty="0">
                <a:latin typeface="Avenir Next LT Pro" panose="020B0504020202020204" pitchFamily="34" charset="0"/>
              </a:rPr>
              <a:t>    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Le modalità di accesso ricalcano quelle applicabili ai soggetti ISA.</a:t>
            </a:r>
          </a:p>
          <a:p>
            <a:pPr algn="just"/>
            <a:endParaRPr lang="it-IT" sz="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b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Non possono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accedere al concordato 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i soggetti che:</a:t>
            </a:r>
          </a:p>
          <a:p>
            <a:pPr>
              <a:buFont typeface="Wingdings" pitchFamily="2" charset="2"/>
              <a:buChar char="v"/>
            </a:pPr>
            <a:endParaRPr lang="it-IT" sz="3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hanno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iniziato l’attività nel periodo d’imposta precedente a quello cui si riferisce la  </a:t>
            </a:r>
          </a:p>
          <a:p>
            <a:pPr lvl="1" algn="just"/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  proposta</a:t>
            </a:r>
          </a:p>
          <a:p>
            <a:pPr lvl="1" algn="just">
              <a:buFont typeface="Wingdings" pitchFamily="2" charset="2"/>
              <a:buChar char="ü"/>
            </a:pPr>
            <a:endParaRPr lang="it-IT" sz="3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non possiedono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il requisito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 previsto per i soggetti ISA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ossia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non aver debiti tributari 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/ </a:t>
            </a:r>
          </a:p>
          <a:p>
            <a:pPr lvl="1" algn="just"/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  previdenziali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ovvero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aver estinto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 quelli di importo complessivamente pari o superiore a € </a:t>
            </a:r>
          </a:p>
          <a:p>
            <a:pPr lvl="1" algn="just"/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   5.000</a:t>
            </a:r>
          </a:p>
          <a:p>
            <a:pPr algn="ctr"/>
            <a:r>
              <a:rPr lang="it-IT" sz="2000" b="1" cap="all" dirty="0">
                <a:solidFill>
                  <a:srgbClr val="213160"/>
                </a:solidFill>
                <a:latin typeface="Avenir Next LT Pro" panose="020B0504020202020204" pitchFamily="34" charset="0"/>
                <a:ea typeface="+mj-ea"/>
                <a:cs typeface="+mj-cs"/>
              </a:rPr>
              <a:t>Effetti accettazione della proposta</a:t>
            </a:r>
          </a:p>
          <a:p>
            <a:pPr algn="ctr"/>
            <a:endParaRPr lang="it-IT" sz="400" b="1" dirty="0">
              <a:solidFill>
                <a:srgbClr val="C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In caso di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accettazione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il soggetto deve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dichiarare gli importi concordati</a:t>
            </a:r>
            <a:endParaRPr lang="it-IT" dirty="0">
              <a:solidFill>
                <a:srgbClr val="002060"/>
              </a:solidFill>
              <a:latin typeface="Avenir Next LT Pro" panose="020B05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Nel 2024 sono tenuti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 al rispetto degli ordinari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obblighi dei contribuenti forfettario</a:t>
            </a:r>
          </a:p>
          <a:p>
            <a:pPr algn="just">
              <a:buFont typeface="Wingdings" pitchFamily="2" charset="2"/>
              <a:buChar char="v"/>
            </a:pPr>
            <a:endParaRPr lang="it-IT" sz="800" dirty="0">
              <a:latin typeface="Avenir Next LT Pro" panose="020B0504020202020204" pitchFamily="34" charset="0"/>
            </a:endParaRPr>
          </a:p>
          <a:p>
            <a:pPr algn="ctr"/>
            <a:r>
              <a:rPr lang="it-IT" sz="2000" b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REDDITO OGGETTO DI CONCORDATO</a:t>
            </a:r>
          </a:p>
          <a:p>
            <a:pPr algn="ctr"/>
            <a:endParaRPr lang="it-IT" sz="400" b="1" dirty="0">
              <a:solidFill>
                <a:srgbClr val="C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Il reddito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è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determinato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 con le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stesse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modalità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 con un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minimo di € 2.000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Il reddito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su cui applicare l’imposta sostitutiva del 15% (5%) è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calcolato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al netto dei  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    contributi</a:t>
            </a:r>
            <a:r>
              <a:rPr lang="it-IT" dirty="0">
                <a:solidFill>
                  <a:srgbClr val="002060"/>
                </a:solidFill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previdenziali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dovuti per legge</a:t>
            </a:r>
            <a:r>
              <a:rPr lang="it-IT" dirty="0">
                <a:latin typeface="Avenir Next LT Pro" panose="020B0504020202020204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 maggiori / minori redditi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determinati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rispetto a quelli concordati </a:t>
            </a:r>
            <a:r>
              <a:rPr lang="it-IT" b="1" u="sng" dirty="0">
                <a:solidFill>
                  <a:srgbClr val="002060"/>
                </a:solidFill>
                <a:latin typeface="Avenir Next LT Pro" panose="020B0504020202020204" pitchFamily="34" charset="0"/>
              </a:rPr>
              <a:t>NON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 </a:t>
            </a:r>
            <a:r>
              <a:rPr lang="it-IT" b="1" u="sng" dirty="0">
                <a:solidFill>
                  <a:srgbClr val="002060"/>
                </a:solidFill>
                <a:latin typeface="Avenir Next LT Pro" panose="020B0504020202020204" pitchFamily="34" charset="0"/>
              </a:rPr>
              <a:t>rilevano</a:t>
            </a:r>
            <a:r>
              <a:rPr lang="it-IT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 ai</a:t>
            </a:r>
            <a:r>
              <a:rPr lang="it-IT" b="1" dirty="0">
                <a:latin typeface="Avenir Next LT Pro" panose="020B0504020202020204" pitchFamily="34" charset="0"/>
              </a:rPr>
              <a:t> </a:t>
            </a:r>
          </a:p>
          <a:p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   fini delle Imposte sui Redditi (IRPEF)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/ Contributi Previdenziali (INPS) obbligatori</a:t>
            </a:r>
            <a:endParaRPr lang="it-IT" sz="800" u="sng" cap="all" dirty="0">
              <a:solidFill>
                <a:schemeClr val="bg1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BD06388B-CD02-45D0-1F9A-687DEA67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186040"/>
            <a:ext cx="10201467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FORFETTARI </a:t>
            </a:r>
            <a:br>
              <a:rPr lang="it-IT" sz="4000" b="1" dirty="0">
                <a:latin typeface="Avenir Next LT Pro" panose="020B0504020202020204" pitchFamily="34" charset="0"/>
              </a:rPr>
            </a:br>
            <a:r>
              <a:rPr lang="it-IT" sz="4000" b="1" dirty="0">
                <a:latin typeface="Avenir Next LT Pro" panose="020B0504020202020204" pitchFamily="34" charset="0"/>
              </a:rPr>
              <a:t>CONCORDATO PREVENTIVO BIENNALE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10F341-9626-BC96-C303-8B3F56B66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47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D74032-13D7-43D2-7B39-9C3B091D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>
            <a:extLst>
              <a:ext uri="{FF2B5EF4-FFF2-40B4-BE49-F238E27FC236}">
                <a16:creationId xmlns:a16="http://schemas.microsoft.com/office/drawing/2014/main" id="{02696EF6-6AB3-F66C-25CC-58126D65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186040"/>
            <a:ext cx="10201467" cy="116205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Il calendario del Concordato Preventivo Biennale per il 2024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7BC2E6B-288A-24A9-9C3F-68FDD4140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8C89EF6-AD3D-A599-7C1B-E7C10B32F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31656"/>
              </p:ext>
            </p:extLst>
          </p:nvPr>
        </p:nvGraphicFramePr>
        <p:xfrm>
          <a:off x="1899825" y="1766654"/>
          <a:ext cx="7872824" cy="4108960"/>
        </p:xfrm>
        <a:graphic>
          <a:graphicData uri="http://schemas.openxmlformats.org/drawingml/2006/table">
            <a:tbl>
              <a:tblPr firstRow="1" firstCol="1" bandRow="1"/>
              <a:tblGrid>
                <a:gridCol w="1737265">
                  <a:extLst>
                    <a:ext uri="{9D8B030D-6E8A-4147-A177-3AD203B41FA5}">
                      <a16:colId xmlns:a16="http://schemas.microsoft.com/office/drawing/2014/main" val="1957021622"/>
                    </a:ext>
                  </a:extLst>
                </a:gridCol>
                <a:gridCol w="347126">
                  <a:extLst>
                    <a:ext uri="{9D8B030D-6E8A-4147-A177-3AD203B41FA5}">
                      <a16:colId xmlns:a16="http://schemas.microsoft.com/office/drawing/2014/main" val="944986539"/>
                    </a:ext>
                  </a:extLst>
                </a:gridCol>
                <a:gridCol w="1736448">
                  <a:extLst>
                    <a:ext uri="{9D8B030D-6E8A-4147-A177-3AD203B41FA5}">
                      <a16:colId xmlns:a16="http://schemas.microsoft.com/office/drawing/2014/main" val="3972852528"/>
                    </a:ext>
                  </a:extLst>
                </a:gridCol>
                <a:gridCol w="347126">
                  <a:extLst>
                    <a:ext uri="{9D8B030D-6E8A-4147-A177-3AD203B41FA5}">
                      <a16:colId xmlns:a16="http://schemas.microsoft.com/office/drawing/2014/main" val="250487136"/>
                    </a:ext>
                  </a:extLst>
                </a:gridCol>
                <a:gridCol w="1621285">
                  <a:extLst>
                    <a:ext uri="{9D8B030D-6E8A-4147-A177-3AD203B41FA5}">
                      <a16:colId xmlns:a16="http://schemas.microsoft.com/office/drawing/2014/main" val="257483049"/>
                    </a:ext>
                  </a:extLst>
                </a:gridCol>
                <a:gridCol w="347126">
                  <a:extLst>
                    <a:ext uri="{9D8B030D-6E8A-4147-A177-3AD203B41FA5}">
                      <a16:colId xmlns:a16="http://schemas.microsoft.com/office/drawing/2014/main" val="2647939225"/>
                    </a:ext>
                  </a:extLst>
                </a:gridCol>
                <a:gridCol w="1736448">
                  <a:extLst>
                    <a:ext uri="{9D8B030D-6E8A-4147-A177-3AD203B41FA5}">
                      <a16:colId xmlns:a16="http://schemas.microsoft.com/office/drawing/2014/main" val="1764803550"/>
                    </a:ext>
                  </a:extLst>
                </a:gridCol>
              </a:tblGrid>
              <a:tr h="445845"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8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Fase 1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-179705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8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Fase 2</a:t>
                      </a:r>
                      <a:endParaRPr lang="it-IT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-179705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8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Fase 3</a:t>
                      </a:r>
                      <a:endParaRPr lang="it-IT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-179705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8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Fase 4</a:t>
                      </a:r>
                      <a:endParaRPr lang="it-IT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821366"/>
                  </a:ext>
                </a:extLst>
              </a:tr>
              <a:tr h="21521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L’Agenzia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mette a disposizione il software per la comunicazione dei dati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l">
                        <a:lnSpc>
                          <a:spcPct val="12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50"/>
                        </a:spcBef>
                        <a:spcAft>
                          <a:spcPts val="6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contribuente</a:t>
                      </a: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invia all’Agenzia i dati necessari per l’elaborazione della proposta</a:t>
                      </a:r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L’Agenzia</a:t>
                      </a: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elabora e comunica la proposta di concordato al contribuente</a:t>
                      </a:r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contribuente</a:t>
                      </a:r>
                      <a:endParaRPr lang="it-IT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="1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accetta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oppure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800" b="1" i="1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rifiuta</a:t>
                      </a: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proposta di concordato</a:t>
                      </a:r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908"/>
                  </a:ext>
                </a:extLst>
              </a:tr>
              <a:tr h="4854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</a:t>
                      </a:r>
                      <a:endParaRPr lang="it-IT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2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</a:t>
                      </a:r>
                      <a:endParaRPr lang="it-IT" sz="2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42953"/>
                  </a:ext>
                </a:extLst>
              </a:tr>
              <a:tr h="9026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Entro il </a:t>
                      </a:r>
                      <a:endParaRPr lang="it-IT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15.6.2024</a:t>
                      </a:r>
                      <a:endParaRPr lang="it-IT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85"/>
                        </a:spcAft>
                        <a:tabLst>
                          <a:tab pos="179705" algn="l"/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  <a:tab pos="5039995" algn="l"/>
                          <a:tab pos="5219700" algn="l"/>
                          <a:tab pos="5400040" algn="l"/>
                          <a:tab pos="5579745" algn="l"/>
                          <a:tab pos="5760085" algn="l"/>
                          <a:tab pos="5939790" algn="l"/>
                        </a:tabLs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it-IT" sz="3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Entro il </a:t>
                      </a:r>
                      <a:endParaRPr lang="it-IT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15.10.2024</a:t>
                      </a:r>
                      <a:endParaRPr lang="it-IT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352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908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856E8B-B1C6-5777-16A7-8268DA05C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12D73D76-FEA8-E375-5F96-426FA3A2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5" y="2015912"/>
            <a:ext cx="9905998" cy="23685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b="1" dirty="0">
                <a:latin typeface="Avenir Next LT Pro" panose="020B0504020202020204" pitchFamily="34" charset="0"/>
              </a:rPr>
              <a:t>DELEGA FISCALE</a:t>
            </a:r>
            <a:br>
              <a:rPr lang="it-IT" sz="4800" b="1" dirty="0">
                <a:latin typeface="Avenir Next LT Pro" panose="020B0504020202020204" pitchFamily="34" charset="0"/>
              </a:rPr>
            </a:br>
            <a:r>
              <a:rPr lang="it-IT" sz="1000" b="1" dirty="0">
                <a:latin typeface="Avenir Next LT Pro" panose="020B0504020202020204" pitchFamily="34" charset="0"/>
              </a:rPr>
              <a:t>	</a:t>
            </a:r>
            <a:br>
              <a:rPr lang="it-IT" sz="4800" b="1" dirty="0">
                <a:latin typeface="Avenir Next LT Pro" panose="020B0504020202020204" pitchFamily="34" charset="0"/>
              </a:rPr>
            </a:br>
            <a:r>
              <a:rPr lang="it-IT" sz="4800" b="1" dirty="0">
                <a:latin typeface="Avenir Next LT Pro" panose="020B0504020202020204" pitchFamily="34" charset="0"/>
              </a:rPr>
              <a:t>DECRETO</a:t>
            </a:r>
            <a:br>
              <a:rPr lang="it-IT" sz="4800" b="1" dirty="0">
                <a:latin typeface="Avenir Next LT Pro" panose="020B0504020202020204" pitchFamily="34" charset="0"/>
              </a:rPr>
            </a:br>
            <a:r>
              <a:rPr lang="it-IT" sz="1000" b="1" dirty="0">
                <a:latin typeface="Avenir Next LT Pro" panose="020B0504020202020204" pitchFamily="34" charset="0"/>
              </a:rPr>
              <a:t>	</a:t>
            </a:r>
            <a:br>
              <a:rPr lang="it-IT" sz="4800" b="1" dirty="0">
                <a:latin typeface="Avenir Next LT Pro" panose="020B0504020202020204" pitchFamily="34" charset="0"/>
              </a:rPr>
            </a:br>
            <a:r>
              <a:rPr lang="it-IT" sz="4800" b="1" dirty="0">
                <a:latin typeface="Avenir Next LT Pro" panose="020B0504020202020204" pitchFamily="34" charset="0"/>
              </a:rPr>
              <a:t>«</a:t>
            </a:r>
            <a:r>
              <a:rPr lang="it-IT" sz="4800" b="1" i="1" dirty="0">
                <a:latin typeface="Avenir Next LT Pro" panose="020B0504020202020204" pitchFamily="34" charset="0"/>
              </a:rPr>
              <a:t>SEMPLIFICAZIONI</a:t>
            </a:r>
            <a:r>
              <a:rPr lang="it-IT" sz="4800" b="1" dirty="0">
                <a:latin typeface="Avenir Next LT Pro" panose="020B0504020202020204" pitchFamily="34" charset="0"/>
              </a:rPr>
              <a:t> ADEMPIMENTI»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5065AE-70B9-621B-0108-38EF4BBE98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39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720F0-9292-5236-6719-D441572EE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AE0F7A-92BF-8AE1-E96D-1BDDBFAB3F2F}"/>
              </a:ext>
            </a:extLst>
          </p:cNvPr>
          <p:cNvSpPr txBox="1"/>
          <p:nvPr/>
        </p:nvSpPr>
        <p:spPr>
          <a:xfrm>
            <a:off x="513881" y="1356019"/>
            <a:ext cx="10299121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 via sperimentale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, a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decorrere dal 2024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disponibile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entro il 30 aprile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, la </a:t>
            </a:r>
            <a:r>
              <a:rPr kumimoji="0" lang="it-IT" b="0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dichiarazione dei redditi precompilata</a:t>
            </a:r>
            <a:r>
              <a:rPr kumimoji="0" lang="it-IT" b="0" i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anche ai </a:t>
            </a: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titolari di PARTITA IVA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it-IT" sz="500" b="1" kern="0" dirty="0">
              <a:solidFill>
                <a:srgbClr val="C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 Contribuenti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disporranno delle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informazioni utili per la predisposizione della dichiarazione dei redditi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ad </a:t>
            </a: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esempio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: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dati dei familiari, gli oneri detraibili e/o deducibili 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(compresi quelli per i familiari a carico)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e le certificazioni rilasciate dai sostituti d’imposta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it-IT" sz="5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Per gli oneri indicati nella dichiarazione precompilata</a:t>
            </a:r>
            <a:r>
              <a:rPr lang="it-IT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forniti dai soggetti terzi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,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 </a:t>
            </a:r>
            <a:r>
              <a:rPr lang="it-IT" b="1" u="sng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ne</a:t>
            </a:r>
            <a:r>
              <a:rPr kumimoji="0" lang="it-IT" b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l caso di presentazione diretta della dichiarazione</a:t>
            </a:r>
            <a:r>
              <a:rPr kumimoji="0" lang="it-IT" b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non verrà effettuato il controllo formale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sui dati inviati dai soggetti terzi </a:t>
            </a:r>
            <a:r>
              <a:rPr lang="it-IT" b="1" u="sng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NON MODIFICATI</a:t>
            </a: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e </a:t>
            </a: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per i dati modificati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si controlleranno solo i documenti che hanno determinato la modifica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it-IT" sz="5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it-IT" b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Nel caso di presentazione tramite CAF o intermediario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se la </a:t>
            </a: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dichiarazione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è </a:t>
            </a: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presentata con modifiche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il controllo formale NON è effettuato sui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dati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delle spese sanitarie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che NON risultano modificate 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rispetto alla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dichiarazione precompilata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FF474FAD-BC7C-A241-B05A-67972E87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186040"/>
            <a:ext cx="10201467" cy="1162050"/>
          </a:xfrm>
        </p:spPr>
        <p:txBody>
          <a:bodyPr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PRECOMPILATA PER PARTITE IVA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E4F8AE-3D54-16FD-BFBD-EC020CFD3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91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AAC13-80C8-8C69-EDA9-1E69A6B75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>
            <a:extLst>
              <a:ext uri="{FF2B5EF4-FFF2-40B4-BE49-F238E27FC236}">
                <a16:creationId xmlns:a16="http://schemas.microsoft.com/office/drawing/2014/main" id="{F4C23A30-15D2-70BD-D483-169E938A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56" y="186040"/>
            <a:ext cx="10201467" cy="76646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TERMINE PRESENTAZIONE DICHIARAZIONI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9DF2335-013B-92C8-C237-1E1802342E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A2E4F1-F7A9-A30F-F29F-3D49AD666BE1}"/>
              </a:ext>
            </a:extLst>
          </p:cNvPr>
          <p:cNvSpPr txBox="1"/>
          <p:nvPr/>
        </p:nvSpPr>
        <p:spPr>
          <a:xfrm>
            <a:off x="1639756" y="1018222"/>
            <a:ext cx="8280400" cy="28418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Si prevede che: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per i </a:t>
            </a:r>
            <a:r>
              <a:rPr lang="it-IT" b="1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SOGGETTI</a:t>
            </a:r>
            <a:r>
              <a:rPr kumimoji="0" lang="it-IT" b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IRPEF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(soggetti con termine fisso), il termine per la presentazione della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DICHIARAZIONE DEI REDDITI 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e </a:t>
            </a: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dell’IRAP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è </a:t>
            </a:r>
            <a:r>
              <a:rPr lang="it-IT" b="1" u="sng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anticipato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al </a:t>
            </a:r>
            <a:r>
              <a:rPr lang="it-IT" b="1" u="sng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30 settembre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rispetto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alla precedente scadenza del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30 novembre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per i </a:t>
            </a:r>
            <a:r>
              <a:rPr lang="it-IT" b="1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SOGGETTI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IRES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(soggetti con termine mobile), la scadenza viene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anticipata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all’ultimo giorno del </a:t>
            </a:r>
            <a:r>
              <a:rPr kumimoji="0" lang="it-IT" b="0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nono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mese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successivo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a quella di chiusura del periodo di imposta,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rispetto al precedente termine dell’undicesimo mese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AEC41B-24A3-84F2-9165-4ACF5345F7B4}"/>
              </a:ext>
            </a:extLst>
          </p:cNvPr>
          <p:cNvSpPr txBox="1"/>
          <p:nvPr/>
        </p:nvSpPr>
        <p:spPr>
          <a:xfrm>
            <a:off x="1639756" y="3938820"/>
            <a:ext cx="8280400" cy="22775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Si</a:t>
            </a:r>
            <a:r>
              <a:rPr lang="it-IT" dirty="0"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prevede che:</a:t>
            </a:r>
          </a:p>
          <a:p>
            <a:endParaRPr lang="it-IT" sz="800" dirty="0"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LE DICHIARAZIONE DEI REDDITI 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 </a:t>
            </a: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dell’IRAP 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potranno essere presentate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 partire dal 1° aprile e fino al 30 settembre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</a:t>
            </a:r>
            <a:r>
              <a:rPr lang="it-IT" dirty="0"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fermo restando il termine del 30 aprile per la disponibilità della dichiarazione dei redditi precompilata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800" dirty="0"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IL MODELLO 770</a:t>
            </a:r>
            <a:r>
              <a:rPr lang="it-IT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potrà essere presentato </a:t>
            </a:r>
            <a:r>
              <a:rPr lang="it-IT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 partire dal 1° aprile e fino al 31 ottobre di ciascun anno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124CEF-A359-2971-25FA-9022D72132B7}"/>
              </a:ext>
            </a:extLst>
          </p:cNvPr>
          <p:cNvSpPr txBox="1"/>
          <p:nvPr/>
        </p:nvSpPr>
        <p:spPr>
          <a:xfrm>
            <a:off x="1130835" y="1018222"/>
            <a:ext cx="461665" cy="28418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TERMINE 2024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EAC1F9-3C2E-118A-2899-19EA1D3D934D}"/>
              </a:ext>
            </a:extLst>
          </p:cNvPr>
          <p:cNvSpPr txBox="1"/>
          <p:nvPr/>
        </p:nvSpPr>
        <p:spPr>
          <a:xfrm>
            <a:off x="1130834" y="3955193"/>
            <a:ext cx="461665" cy="22775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TERMINE 2025</a:t>
            </a:r>
          </a:p>
        </p:txBody>
      </p:sp>
    </p:spTree>
    <p:extLst>
      <p:ext uri="{BB962C8B-B14F-4D97-AF65-F5344CB8AC3E}">
        <p14:creationId xmlns:p14="http://schemas.microsoft.com/office/powerpoint/2010/main" val="3137485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03852-FE1E-C98A-63C0-1E9F5DCF4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>
            <a:extLst>
              <a:ext uri="{FF2B5EF4-FFF2-40B4-BE49-F238E27FC236}">
                <a16:creationId xmlns:a16="http://schemas.microsoft.com/office/drawing/2014/main" id="{30C73553-4245-8FFC-E92A-FA05C3F6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338441"/>
            <a:ext cx="10201467" cy="63311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VERSAMENTI (1)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D359B8-AAC7-3D53-2DEE-DD77B0058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54F1B4-B7E9-C415-0D84-D8F1E4D6008A}"/>
              </a:ext>
            </a:extLst>
          </p:cNvPr>
          <p:cNvSpPr txBox="1"/>
          <p:nvPr/>
        </p:nvSpPr>
        <p:spPr>
          <a:xfrm>
            <a:off x="1612900" y="1130874"/>
            <a:ext cx="8280400" cy="5421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RATEAZIONE SENZA ESPLICITA OPZIONE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ai fini della scelta per la rateazione si attribuisce rilevanza al «</a:t>
            </a:r>
            <a:r>
              <a:rPr kumimoji="0" lang="it-IT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comportamento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concludente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 del contribuente,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eliminando l’obbligo dell’opzione</a:t>
            </a:r>
          </a:p>
          <a:p>
            <a:pPr defTabSz="914400">
              <a:spcBef>
                <a:spcPts val="1000"/>
              </a:spcBef>
              <a:defRPr/>
            </a:pP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PRIMA RATEAZIONE CON UNA SCADENZA IN PIÙ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Estesa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kumimoji="0" lang="it-IT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dilazione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dei pagamenti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aggiungendo un’ulteriore rata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scadenza 16 dicembre</a:t>
            </a:r>
          </a:p>
          <a:p>
            <a:pPr marR="0" lvl="0" defTabSz="9144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UNIFORMATA SCADENZA RATE A PRESCINDERE DALLA PARTITA IVA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Viene </a:t>
            </a:r>
            <a:r>
              <a:rPr lang="it-IT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disposta</a:t>
            </a:r>
            <a:r>
              <a:rPr lang="it-IT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l’unificazione</a:t>
            </a:r>
            <a:r>
              <a:rPr lang="it-IT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dei termini di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versamento rateale entro il </a:t>
            </a:r>
            <a:r>
              <a:rPr kumimoji="0" lang="it-IT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giorno 16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 ciascun mese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indipendentemente dalla condizione soggettiva del debitore -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 o senza PARTITA IVA</a:t>
            </a:r>
          </a:p>
          <a:p>
            <a:pPr defTabSz="914400">
              <a:spcBef>
                <a:spcPts val="1000"/>
              </a:spcBef>
              <a:defRPr/>
            </a:pP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INNALZATE LE SOGLIE PER RINVIARE I VERSAMENTI MINIMI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versamenti minimi 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dell’</a:t>
            </a:r>
            <a:r>
              <a:rPr kumimoji="0" lang="it-IT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IVA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delle </a:t>
            </a:r>
            <a:r>
              <a:rPr kumimoji="0" lang="it-IT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ritenute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 lavoro autonomo e provvigioni viene </a:t>
            </a:r>
            <a:r>
              <a:rPr lang="it-IT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incrementato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euro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Al di sotto di tale limite si può rimandare il versamento al periodo successivo ma comunque dovrà essere effettuato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entro il 16 dicembre dello stesso anno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regole si applicano alle liquidazioni periodiche ed alle ritenute del 2024</a:t>
            </a:r>
            <a:endParaRPr kumimoji="0" lang="it-IT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69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3D783-1FB7-7525-B9AF-F30AB9A3D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>
            <a:extLst>
              <a:ext uri="{FF2B5EF4-FFF2-40B4-BE49-F238E27FC236}">
                <a16:creationId xmlns:a16="http://schemas.microsoft.com/office/drawing/2014/main" id="{8E723747-62DC-32DC-0900-380C257D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338441"/>
            <a:ext cx="10201467" cy="63311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VERSAMENTI (2)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EAF92F-D2D5-4A08-FAC9-804CD60B5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C149FF-9450-D5B6-C6BA-FD1F54569B53}"/>
              </a:ext>
            </a:extLst>
          </p:cNvPr>
          <p:cNvSpPr txBox="1"/>
          <p:nvPr/>
        </p:nvSpPr>
        <p:spPr>
          <a:xfrm>
            <a:off x="1612900" y="1207074"/>
            <a:ext cx="8280400" cy="46115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MANCATO INSERIMENTO RATEAZIONE 2° ACCONTO</a:t>
            </a:r>
            <a:endParaRPr kumimoji="0" lang="it-IT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Le osservazioni formulate dalla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Commissione Finanze della Camera 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avevano suggerito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di valutare l’opportunità di estendere la possibilità di rateazione anche per il versamento del secondo acconto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, giungendo sino ad un </a:t>
            </a:r>
            <a:r>
              <a:rPr kumimoji="0" lang="it-IT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massimo di sei rate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a decorrere </a:t>
            </a:r>
            <a:r>
              <a:rPr kumimoji="0" lang="it-IT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dal mese di gennaio dell’anno successivo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, sia pure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applicando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la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maggiorazione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dello 0,4 per cento a titolo di interesse corrispettivo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Un tale tipo di </a:t>
            </a:r>
            <a:r>
              <a:rPr kumimoji="0" lang="it-IT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intervento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è stato </a:t>
            </a:r>
            <a:r>
              <a:rPr kumimoji="0" lang="it-IT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già sperimentato</a:t>
            </a:r>
            <a:r>
              <a:rPr kumimoji="0" lang="it-IT" b="1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ad opera dell’articolo 4 del DL 145/2023: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per il solo periodo d'imposta 2023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per le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sole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persone fisiche titolari di partita IVA 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che, nel periodo d'imposta precedente, dichiarano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ricavi</a:t>
            </a:r>
            <a:r>
              <a:rPr kumimoji="0" lang="it-IT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 o compensi di ammontare </a:t>
            </a:r>
            <a:r>
              <a:rPr kumimoji="0" lang="it-IT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NON superiore a centosettantamila euro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i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Mancano i fondi per riproporlo a regime</a:t>
            </a:r>
            <a:endParaRPr kumimoji="0" lang="it-IT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17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F3AE2C-1796-7992-D9EA-E137549B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>
            <a:extLst>
              <a:ext uri="{FF2B5EF4-FFF2-40B4-BE49-F238E27FC236}">
                <a16:creationId xmlns:a16="http://schemas.microsoft.com/office/drawing/2014/main" id="{32C10E5E-6AE4-9389-3411-021D5B87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338441"/>
            <a:ext cx="10201467" cy="633110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it-IT" sz="4000" b="1" dirty="0">
                <a:latin typeface="Avenir Next LT Pro" panose="020B0504020202020204" pitchFamily="34" charset="0"/>
              </a:rPr>
              <a:t>ISA E REGIME PREMIALE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B05950E-05F4-DC11-A037-C228401B0A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FE9DE9-DA3D-6552-6CAB-A2D64DC5E042}"/>
              </a:ext>
            </a:extLst>
          </p:cNvPr>
          <p:cNvSpPr txBox="1"/>
          <p:nvPr/>
        </p:nvSpPr>
        <p:spPr>
          <a:xfrm>
            <a:off x="1612900" y="1207074"/>
            <a:ext cx="8280400" cy="4698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Ritoccando il testo del DL 50/2017 </a:t>
            </a:r>
            <a:r>
              <a:rPr lang="it-IT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si dispone l’incremento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500" kern="0" dirty="0">
              <a:solidFill>
                <a:prstClr val="black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da 50.000 a 70.000 euro annui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della soglia al di sotto della quale </a:t>
            </a: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NON è richiesto il visto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di conformità per l’utilizzo in compensazione del </a:t>
            </a:r>
            <a:r>
              <a:rPr lang="it-IT" b="1" u="sng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credito</a:t>
            </a:r>
            <a:r>
              <a:rPr lang="it-IT" u="sng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IVA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. I medesimi soggetti sono altresì </a:t>
            </a: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esonerati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dall’apposizione del </a:t>
            </a: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visto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di conformità </a:t>
            </a: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ovvero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dalla prestazione della </a:t>
            </a: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garanzia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per i </a:t>
            </a:r>
            <a:r>
              <a:rPr lang="it-IT" b="1" u="sng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rimborsi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dell’Imposta sul Valore Aggiunto (IVA) 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per un importo </a:t>
            </a:r>
            <a:r>
              <a:rPr lang="it-IT" b="1" u="sng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NON</a:t>
            </a: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superiore</a:t>
            </a: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a 70.000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euro annui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000" kern="0" dirty="0">
              <a:solidFill>
                <a:prstClr val="black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da 20.000 a 50.000 euro annui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della soglia al di sotto della quale </a:t>
            </a: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NON è richiesto il visto 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di conformità per l’utilizzo in </a:t>
            </a: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compensazione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dei </a:t>
            </a: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crediti</a:t>
            </a:r>
            <a:r>
              <a:rPr lang="it-IT" kern="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ai fini delle </a:t>
            </a:r>
            <a:r>
              <a:rPr lang="it-IT" b="1" kern="0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imposte dirette e dell’IRAP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000" b="1" kern="0" dirty="0">
              <a:solidFill>
                <a:srgbClr val="00206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i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La relazione illustrativa dice che potranno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i="1" kern="0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essere richieste votazioni differenziate</a:t>
            </a:r>
          </a:p>
        </p:txBody>
      </p:sp>
    </p:spTree>
    <p:extLst>
      <p:ext uri="{BB962C8B-B14F-4D97-AF65-F5344CB8AC3E}">
        <p14:creationId xmlns:p14="http://schemas.microsoft.com/office/powerpoint/2010/main" val="40116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4A89D-F1BA-A605-587E-C87833D9E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AC4A273-F805-A775-182C-D22DE6945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3069147"/>
            <a:ext cx="9115425" cy="9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199" tIns="43600" rIns="87199" bIns="43600">
            <a:spAutoFit/>
          </a:bodyPr>
          <a:lstStyle/>
          <a:p>
            <a:pPr algn="ctr" defTabSz="872834">
              <a:spcBef>
                <a:spcPct val="50000"/>
              </a:spcBef>
            </a:pPr>
            <a:r>
              <a:rPr lang="it-IT" altLang="it-IT" sz="5400" b="1" dirty="0">
                <a:solidFill>
                  <a:srgbClr val="FFFF00"/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59748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E7B78-6A17-31B4-FDBE-C79714EBB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3893713C-0586-D32F-E6E9-58597451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venir Next LT Pro" panose="020B0504020202020204" pitchFamily="34" charset="0"/>
              </a:rPr>
              <a:t>LA NOVITÀ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883D564B-5928-D76E-39CA-BAE944159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81" y="1651000"/>
            <a:ext cx="10572583" cy="26035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 1° gennaio 2024 </a:t>
            </a:r>
            <a:r>
              <a:rPr lang="it-IT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è «</a:t>
            </a:r>
            <a:r>
              <a:rPr lang="it-IT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Reddito Diverso</a:t>
            </a:r>
            <a:r>
              <a:rPr lang="it-IT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la </a:t>
            </a:r>
            <a:r>
              <a:rPr lang="it-IT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plusvalenza</a:t>
            </a:r>
            <a:r>
              <a:rPr lang="it-IT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realizzata in caso di cessione di immobili sui quali sono stati realizzati interventi con il c.d. “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superbonus</a:t>
            </a:r>
            <a:r>
              <a:rPr lang="it-IT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che si sono </a:t>
            </a: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 da non più di 10 anni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all’atto della cessione.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500"/>
              </a:spcBef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Oggetto: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immobili con interventi «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super bonus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it-IT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119 del DL 34/2020)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500"/>
              </a:spcBef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Tempi: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10 anni dalla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lavori</a:t>
            </a:r>
          </a:p>
          <a:p>
            <a:pPr>
              <a:spcBef>
                <a:spcPts val="1500"/>
              </a:spcBef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Decorrenza: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1° gennaio 2024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4044B-95CE-2C84-4AA2-09259230C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3DC67FEF-B122-2B72-26E0-2A1D2042EEE1}"/>
              </a:ext>
            </a:extLst>
          </p:cNvPr>
          <p:cNvSpPr/>
          <p:nvPr/>
        </p:nvSpPr>
        <p:spPr>
          <a:xfrm>
            <a:off x="7504319" y="3209800"/>
            <a:ext cx="904461" cy="10447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64EEDB-D581-74F9-551A-641761955F5F}"/>
              </a:ext>
            </a:extLst>
          </p:cNvPr>
          <p:cNvSpPr txBox="1"/>
          <p:nvPr/>
        </p:nvSpPr>
        <p:spPr>
          <a:xfrm>
            <a:off x="6096000" y="4279900"/>
            <a:ext cx="3721100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>
              <a:solidFill>
                <a:srgbClr val="2131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>
                <a:solidFill>
                  <a:srgbClr val="2131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 anche per cessione beni su cui sono stati effettuati solo interventi trainati?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131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Appartamento in condominio?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131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Unità, massimo 4, anche unico proprietario?</a:t>
            </a: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9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BE028D-C643-247F-DD0B-22836835E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4DB98BF8-AFD8-8628-2C7F-103DF3D7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venir Next LT Pro" panose="020B0504020202020204" pitchFamily="34" charset="0"/>
              </a:rPr>
              <a:t>Quali interventi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81F66A8A-FDBC-BECF-FBF5-3F95A18E4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81" y="1651000"/>
            <a:ext cx="10572583" cy="50419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500"/>
              </a:spcBef>
            </a:pPr>
            <a:r>
              <a:rPr lang="it-IT" dirty="0">
                <a:effectLst/>
                <a:latin typeface="Avenir Next LT Pro" panose="020B0504020202020204" pitchFamily="34" charset="0"/>
                <a:cs typeface="Arial" panose="020B0604020202020204" pitchFamily="34" charset="0"/>
              </a:rPr>
              <a:t>La normativa si riferisce a</a:t>
            </a:r>
            <a:r>
              <a:rPr lang="it-IT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</a:t>
            </a:r>
            <a:r>
              <a:rPr lang="it-IT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 agevolati di cui all’articolo 119 del decreto legge 19 maggio 2020, n. 34</a:t>
            </a:r>
            <a:r>
              <a:rPr lang="it-IT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convertito, con modificazioni, dalla legge 17 luglio 2020, n. 77</a:t>
            </a:r>
            <a:endParaRPr lang="it-IT" dirty="0">
              <a:effectLst/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500"/>
              </a:spcBef>
            </a:pPr>
            <a:r>
              <a:rPr lang="it-IT" dirty="0">
                <a:latin typeface="Avenir Next LT Pro" panose="020B0504020202020204" pitchFamily="34" charset="0"/>
                <a:cs typeface="Arial" panose="020B0604020202020204" pitchFamily="34" charset="0"/>
              </a:rPr>
              <a:t>Ciò dovrebbe valere nel caso in cui siano stati effettuati </a:t>
            </a:r>
            <a:r>
              <a:rPr lang="it-IT" b="1" dirty="0">
                <a:latin typeface="Avenir Next LT Pro" panose="020B0504020202020204" pitchFamily="34" charset="0"/>
                <a:cs typeface="Arial" panose="020B0604020202020204" pitchFamily="34" charset="0"/>
              </a:rPr>
              <a:t>interventi per i quali si è beneficiato del superbonus a prescindere dalla sua misura</a:t>
            </a:r>
            <a:r>
              <a:rPr lang="it-IT" dirty="0">
                <a:latin typeface="Avenir Next LT Pro" panose="020B0504020202020204" pitchFamily="34" charset="0"/>
                <a:cs typeface="Arial" panose="020B0604020202020204" pitchFamily="34" charset="0"/>
              </a:rPr>
              <a:t> (</a:t>
            </a:r>
            <a:r>
              <a:rPr lang="it-IT" i="1" dirty="0">
                <a:latin typeface="Avenir Next LT Pro" panose="020B0504020202020204" pitchFamily="34" charset="0"/>
                <a:cs typeface="Arial" panose="020B0604020202020204" pitchFamily="34" charset="0"/>
              </a:rPr>
              <a:t>110%, 90%, 70% o 65%</a:t>
            </a:r>
            <a:r>
              <a:rPr lang="it-IT" dirty="0">
                <a:latin typeface="Avenir Next LT Pro" panose="020B0504020202020204" pitchFamily="34" charset="0"/>
                <a:cs typeface="Arial" panose="020B0604020202020204" pitchFamily="34" charset="0"/>
              </a:rPr>
              <a:t>) e a prescindere dal fatto che la detrazione sia stata fruita nella sua forma naturale direttamente nella dichiarazione dei redditi o che si sia optato per la sua cessione o per lo sconto sul corrispettivo, di cui all’art. 121 del DL 34/2020.</a:t>
            </a:r>
          </a:p>
          <a:p>
            <a:pPr marL="742950" lvl="1" indent="-285750"/>
            <a:r>
              <a:rPr lang="it-IT" sz="2200" dirty="0">
                <a:latin typeface="Avenir Next LT Pro" panose="020B0504020202020204" pitchFamily="34" charset="0"/>
                <a:cs typeface="Arial" panose="020B0604020202020204" pitchFamily="34" charset="0"/>
              </a:rPr>
              <a:t>Incentivi per l'efficienza energetica</a:t>
            </a:r>
          </a:p>
          <a:p>
            <a:pPr marL="742950" lvl="1" indent="-285750"/>
            <a:r>
              <a:rPr lang="it-IT" sz="2200" dirty="0">
                <a:latin typeface="Avenir Next LT Pro" panose="020B0504020202020204" pitchFamily="34" charset="0"/>
                <a:cs typeface="Arial" panose="020B0604020202020204" pitchFamily="34" charset="0"/>
              </a:rPr>
              <a:t>sisma bonus </a:t>
            </a:r>
          </a:p>
          <a:p>
            <a:pPr marL="742950" lvl="1" indent="-285750"/>
            <a:r>
              <a:rPr lang="it-IT" sz="2200" dirty="0">
                <a:latin typeface="Avenir Next LT Pro" panose="020B0504020202020204" pitchFamily="34" charset="0"/>
                <a:cs typeface="Arial" panose="020B0604020202020204" pitchFamily="34" charset="0"/>
              </a:rPr>
              <a:t>fotovoltaico</a:t>
            </a:r>
          </a:p>
          <a:p>
            <a:pPr marL="742950" lvl="1" indent="-285750"/>
            <a:r>
              <a:rPr lang="it-IT" sz="2200" dirty="0">
                <a:latin typeface="Avenir Next LT Pro" panose="020B0504020202020204" pitchFamily="34" charset="0"/>
                <a:cs typeface="Arial" panose="020B0604020202020204" pitchFamily="34" charset="0"/>
              </a:rPr>
              <a:t>colonnine di ricarica di veicoli elettrici </a:t>
            </a:r>
          </a:p>
          <a:p>
            <a:pPr algn="just">
              <a:spcBef>
                <a:spcPts val="1500"/>
              </a:spcBef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370A2-E8DF-70F9-DA2F-C7271984C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8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A33A1A-81B2-2B74-DA04-B7FCB849A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9545E113-07ED-0AF9-D42E-B6296384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venir Next LT Pro" panose="020B0504020202020204" pitchFamily="34" charset="0"/>
              </a:rPr>
              <a:t>riepilogo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DE59F06-8202-0A2D-C0C9-FA493A808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4216400"/>
            <a:ext cx="8362479" cy="24765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Periodo di possibile plusvalenza, </a:t>
            </a:r>
            <a:r>
              <a:rPr lang="it-IT" b="1" i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salvo</a:t>
            </a:r>
            <a:r>
              <a:rPr lang="it-IT" i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il ricorrere di specifiche </a:t>
            </a:r>
            <a:r>
              <a:rPr lang="it-IT" b="1" i="1" u="sng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cause di esclusione</a:t>
            </a:r>
          </a:p>
          <a:p>
            <a:pPr algn="ctr"/>
            <a:endParaRPr lang="it-IT" i="1" dirty="0">
              <a:solidFill>
                <a:srgbClr val="C0000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i="1" dirty="0">
                <a:latin typeface="Avenir Next LT Pro" panose="020B0504020202020204" pitchFamily="34" charset="0"/>
                <a:cs typeface="Arial" panose="020B0604020202020204" pitchFamily="34" charset="0"/>
              </a:rPr>
              <a:t>Non rileva </a:t>
            </a:r>
            <a:r>
              <a:rPr lang="it-IT" i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se i lavori sono stati fatti da un </a:t>
            </a:r>
            <a:r>
              <a:rPr lang="it-IT" b="1" i="1" dirty="0">
                <a:latin typeface="Avenir Next LT Pro" panose="020B0504020202020204" pitchFamily="34" charset="0"/>
                <a:cs typeface="Arial" panose="020B0604020202020204" pitchFamily="34" charset="0"/>
              </a:rPr>
              <a:t>soggetto</a:t>
            </a:r>
            <a:r>
              <a:rPr lang="it-IT" i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>
                <a:latin typeface="Avenir Next LT Pro" panose="020B0504020202020204" pitchFamily="34" charset="0"/>
                <a:cs typeface="Arial" panose="020B0604020202020204" pitchFamily="34" charset="0"/>
              </a:rPr>
              <a:t>diverso</a:t>
            </a:r>
            <a:r>
              <a:rPr lang="it-IT" i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dal </a:t>
            </a:r>
            <a:r>
              <a:rPr lang="it-IT" b="1" i="1" dirty="0">
                <a:latin typeface="Avenir Next LT Pro" panose="020B0504020202020204" pitchFamily="34" charset="0"/>
                <a:cs typeface="Arial" panose="020B0604020202020204" pitchFamily="34" charset="0"/>
              </a:rPr>
              <a:t>proprietario</a:t>
            </a:r>
            <a:r>
              <a:rPr lang="it-IT" i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ma </a:t>
            </a:r>
            <a:r>
              <a:rPr lang="it-IT" b="1" i="1" u="sng" dirty="0">
                <a:latin typeface="Avenir Next LT Pro" panose="020B0504020202020204" pitchFamily="34" charset="0"/>
                <a:cs typeface="Arial" panose="020B0604020202020204" pitchFamily="34" charset="0"/>
              </a:rPr>
              <a:t>rileva</a:t>
            </a:r>
            <a:r>
              <a:rPr lang="it-IT" i="1" dirty="0">
                <a:solidFill>
                  <a:srgbClr val="C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il fatto che il proprietario venda un </a:t>
            </a:r>
            <a:r>
              <a:rPr lang="it-IT" b="1" i="1" u="sng" dirty="0">
                <a:latin typeface="Avenir Next LT Pro" panose="020B0504020202020204" pitchFamily="34" charset="0"/>
                <a:cs typeface="Arial" panose="020B0604020202020204" pitchFamily="34" charset="0"/>
              </a:rPr>
              <a:t>immobile interessato dai lavori</a:t>
            </a:r>
          </a:p>
          <a:p>
            <a:pPr algn="just">
              <a:spcBef>
                <a:spcPts val="1500"/>
              </a:spcBef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547F36-BF96-CF2C-C3D6-8870262CC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Freccia destra 4">
            <a:extLst>
              <a:ext uri="{FF2B5EF4-FFF2-40B4-BE49-F238E27FC236}">
                <a16:creationId xmlns:a16="http://schemas.microsoft.com/office/drawing/2014/main" id="{EDA15B18-1E10-860C-B089-BECE7CE5D434}"/>
              </a:ext>
            </a:extLst>
          </p:cNvPr>
          <p:cNvSpPr/>
          <p:nvPr/>
        </p:nvSpPr>
        <p:spPr>
          <a:xfrm>
            <a:off x="2057400" y="3098494"/>
            <a:ext cx="8280400" cy="330506"/>
          </a:xfrm>
          <a:prstGeom prst="rightArrow">
            <a:avLst/>
          </a:prstGeom>
          <a:solidFill>
            <a:srgbClr val="2131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llout con freccia in giù 7">
            <a:extLst>
              <a:ext uri="{FF2B5EF4-FFF2-40B4-BE49-F238E27FC236}">
                <a16:creationId xmlns:a16="http://schemas.microsoft.com/office/drawing/2014/main" id="{E1CA8C96-D126-6DF5-6E0C-775743103352}"/>
              </a:ext>
            </a:extLst>
          </p:cNvPr>
          <p:cNvSpPr/>
          <p:nvPr/>
        </p:nvSpPr>
        <p:spPr>
          <a:xfrm>
            <a:off x="2286612" y="2149791"/>
            <a:ext cx="1597445" cy="1003788"/>
          </a:xfrm>
          <a:prstGeom prst="downArrowCallout">
            <a:avLst/>
          </a:prstGeom>
          <a:solidFill>
            <a:srgbClr val="72B9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2131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Fine lavori</a:t>
            </a:r>
          </a:p>
        </p:txBody>
      </p:sp>
      <p:sp>
        <p:nvSpPr>
          <p:cNvPr id="4" name="Callout con freccia in giù 8">
            <a:extLst>
              <a:ext uri="{FF2B5EF4-FFF2-40B4-BE49-F238E27FC236}">
                <a16:creationId xmlns:a16="http://schemas.microsoft.com/office/drawing/2014/main" id="{0FBF6431-93D8-26CD-9D08-78ECDB567659}"/>
              </a:ext>
            </a:extLst>
          </p:cNvPr>
          <p:cNvSpPr/>
          <p:nvPr/>
        </p:nvSpPr>
        <p:spPr>
          <a:xfrm>
            <a:off x="7815243" y="2156832"/>
            <a:ext cx="1597445" cy="1003788"/>
          </a:xfrm>
          <a:prstGeom prst="downArrowCallout">
            <a:avLst/>
          </a:prstGeom>
          <a:solidFill>
            <a:srgbClr val="72B9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2131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Decorso </a:t>
            </a:r>
          </a:p>
          <a:p>
            <a:pPr algn="ctr"/>
            <a:r>
              <a:rPr lang="it-IT" b="1" dirty="0">
                <a:solidFill>
                  <a:srgbClr val="2131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anni</a:t>
            </a:r>
          </a:p>
        </p:txBody>
      </p:sp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56B60A7B-F98F-3C2E-950C-3B0D7DAF1A3D}"/>
              </a:ext>
            </a:extLst>
          </p:cNvPr>
          <p:cNvSpPr/>
          <p:nvPr/>
        </p:nvSpPr>
        <p:spPr>
          <a:xfrm rot="5400000">
            <a:off x="5472466" y="986764"/>
            <a:ext cx="752527" cy="5530471"/>
          </a:xfrm>
          <a:prstGeom prst="rightBrace">
            <a:avLst/>
          </a:prstGeom>
          <a:ln w="19050">
            <a:solidFill>
              <a:srgbClr val="213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34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DA7683-0C12-EE74-B000-992DD9748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C68887D7-AE72-FEF8-19AB-67817763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venir Next LT Pro" panose="020B0504020202020204" pitchFamily="34" charset="0"/>
              </a:rPr>
              <a:t>Fattispecie escluse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CAFDE9BE-11A9-ECB1-ECA9-413EDA74B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81" y="1651000"/>
            <a:ext cx="10572583" cy="265974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immobili acquisiti per </a:t>
            </a:r>
            <a:r>
              <a:rPr lang="it-IT" sz="20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successione</a:t>
            </a:r>
            <a:endParaRPr lang="it-IT" sz="20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immobili </a:t>
            </a:r>
            <a:r>
              <a:rPr lang="it-IT" sz="20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adibiti ad abitazione principale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lang="it-IT" sz="2000" b="1" u="sng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cedente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dei suoi </a:t>
            </a:r>
            <a:r>
              <a:rPr lang="it-IT" sz="2000" b="1" u="sng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familiari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la </a:t>
            </a:r>
            <a:r>
              <a:rPr lang="it-IT" sz="2000" b="1" u="sng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maggior parte</a:t>
            </a:r>
            <a:r>
              <a:rPr lang="it-IT" sz="20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dei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dieci anni antecedenti alla cessione</a:t>
            </a:r>
            <a:endParaRPr lang="it-IT" sz="20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ualora tra la 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acquisto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di 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costruzione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la </a:t>
            </a:r>
            <a:r>
              <a:rPr lang="it-IT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cessione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sia 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decorso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periodo 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inferiore a dieci anni 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siano stati </a:t>
            </a:r>
            <a:r>
              <a:rPr lang="it-IT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adibiti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 </a:t>
            </a:r>
            <a:r>
              <a:rPr lang="it-IT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abitazione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lang="it-IT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cedente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dei suoi </a:t>
            </a:r>
            <a:r>
              <a:rPr lang="it-IT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familiari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la maggior parte di tale periodo</a:t>
            </a:r>
            <a:endParaRPr lang="it-IT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500"/>
              </a:spcBef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693724-AD95-AF67-9418-2DEB57115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1FD436E-393A-7EF0-B71F-A9DBBBBCF0D0}"/>
              </a:ext>
            </a:extLst>
          </p:cNvPr>
          <p:cNvCxnSpPr>
            <a:cxnSpLocks/>
          </p:cNvCxnSpPr>
          <p:nvPr/>
        </p:nvCxnSpPr>
        <p:spPr>
          <a:xfrm>
            <a:off x="193572" y="5268848"/>
            <a:ext cx="2002098" cy="0"/>
          </a:xfrm>
          <a:prstGeom prst="line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0D9F6C8-79E2-471B-1663-DE3B1973F1F2}"/>
              </a:ext>
            </a:extLst>
          </p:cNvPr>
          <p:cNvCxnSpPr>
            <a:cxnSpLocks/>
          </p:cNvCxnSpPr>
          <p:nvPr/>
        </p:nvCxnSpPr>
        <p:spPr>
          <a:xfrm flipH="1">
            <a:off x="189746" y="1822824"/>
            <a:ext cx="2349" cy="3446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8CA79D7-E0E0-271E-B4C5-AD16056950BE}"/>
              </a:ext>
            </a:extLst>
          </p:cNvPr>
          <p:cNvCxnSpPr>
            <a:cxnSpLocks/>
          </p:cNvCxnSpPr>
          <p:nvPr/>
        </p:nvCxnSpPr>
        <p:spPr>
          <a:xfrm flipH="1">
            <a:off x="189746" y="1818998"/>
            <a:ext cx="28964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B6F282-863E-9071-BCE1-395D0D7AC4E8}"/>
              </a:ext>
            </a:extLst>
          </p:cNvPr>
          <p:cNvSpPr txBox="1"/>
          <p:nvPr/>
        </p:nvSpPr>
        <p:spPr>
          <a:xfrm>
            <a:off x="2410093" y="4214614"/>
            <a:ext cx="748085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Mancano precisazioni:</a:t>
            </a:r>
          </a:p>
          <a:p>
            <a:endParaRPr lang="it-IT" sz="800" b="1" dirty="0">
              <a:solidFill>
                <a:srgbClr val="21316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it-IT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Ricevo per successione immobile sul quale il «</a:t>
            </a:r>
            <a:r>
              <a:rPr lang="it-IT" i="1" dirty="0">
                <a:solidFill>
                  <a:srgbClr val="213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de </a:t>
            </a:r>
            <a:r>
              <a:rPr lang="it-IT" i="1" dirty="0" err="1">
                <a:solidFill>
                  <a:srgbClr val="213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cuius</a:t>
            </a:r>
            <a:r>
              <a:rPr lang="it-IT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» ha fatto interventi da art. 119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Ricevo per successione immobile sul quale «l’</a:t>
            </a:r>
            <a:r>
              <a:rPr lang="it-IT" i="1" dirty="0">
                <a:solidFill>
                  <a:srgbClr val="213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erede</a:t>
            </a:r>
            <a:r>
              <a:rPr lang="it-IT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»</a:t>
            </a:r>
            <a:r>
              <a:rPr lang="it-IT" dirty="0">
                <a:solidFill>
                  <a:srgbClr val="213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effettua interventi da art. 119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Ricevo per successione immobile sul quale «</a:t>
            </a:r>
            <a:r>
              <a:rPr lang="it-IT" i="1" dirty="0">
                <a:solidFill>
                  <a:srgbClr val="213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de </a:t>
            </a:r>
            <a:r>
              <a:rPr lang="it-IT" i="1" dirty="0" err="1">
                <a:solidFill>
                  <a:srgbClr val="213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cuius</a:t>
            </a:r>
            <a:r>
              <a:rPr lang="it-IT" dirty="0">
                <a:solidFill>
                  <a:srgbClr val="21316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» ha iniziato i lavori e io li proseguo come erede</a:t>
            </a:r>
          </a:p>
        </p:txBody>
      </p:sp>
    </p:spTree>
    <p:extLst>
      <p:ext uri="{BB962C8B-B14F-4D97-AF65-F5344CB8AC3E}">
        <p14:creationId xmlns:p14="http://schemas.microsoft.com/office/powerpoint/2010/main" val="84336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0A0E4-66C2-E74C-F8F1-CC2127BC6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F49CAEE-69F6-4719-566C-5310F2F1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venir Next LT Pro" panose="020B0504020202020204" pitchFamily="34" charset="0"/>
              </a:rPr>
              <a:t>Calcolo della plusvalenza (1/2)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82FFE296-E20B-C08F-C816-DA401CAA7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81" y="1651000"/>
            <a:ext cx="10572583" cy="2659745"/>
          </a:xfrm>
        </p:spPr>
        <p:txBody>
          <a:bodyPr>
            <a:normAutofit/>
          </a:bodyPr>
          <a:lstStyle/>
          <a:p>
            <a:pPr algn="just">
              <a:spcBef>
                <a:spcPts val="1000"/>
              </a:spcBef>
            </a:pPr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Caso 1</a:t>
            </a:r>
            <a:r>
              <a:rPr lang="it-IT" sz="20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interventi agevolati conclusi </a:t>
            </a:r>
            <a:r>
              <a:rPr lang="it-IT" sz="2000" b="1" u="sng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non più di cinque anni</a:t>
            </a:r>
            <a:r>
              <a:rPr lang="it-IT" sz="2000" b="1" dirty="0">
                <a:solidFill>
                  <a:srgbClr val="1B1A17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all’atto della cessione:</a:t>
            </a:r>
          </a:p>
          <a:p>
            <a:pPr algn="just">
              <a:spcBef>
                <a:spcPts val="1000"/>
              </a:spcBef>
            </a:pPr>
            <a:r>
              <a:rPr lang="it-IT" sz="2000" dirty="0">
                <a:solidFill>
                  <a:srgbClr val="1B1A17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 </a:t>
            </a:r>
            <a:r>
              <a:rPr lang="it-IT" sz="20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determinazione</a:t>
            </a:r>
            <a:r>
              <a:rPr lang="it-IT" sz="20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dei </a:t>
            </a:r>
            <a:r>
              <a:rPr lang="it-IT" sz="20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costi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inerenti rilevanti per il </a:t>
            </a:r>
            <a:r>
              <a:rPr lang="it-IT" sz="20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calcolo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della </a:t>
            </a:r>
            <a:r>
              <a:rPr lang="it-IT" sz="20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plusvalenza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1000"/>
              </a:spcBef>
            </a:pPr>
            <a:r>
              <a:rPr lang="it-IT" sz="2000" b="1" u="sng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si tiene conto delle spese relative a tali interventi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qualora si sia </a:t>
            </a:r>
            <a:r>
              <a:rPr lang="it-IT" sz="20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fruito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dell’incentivo nella misura del </a:t>
            </a:r>
            <a:r>
              <a:rPr lang="it-IT" sz="20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110 per cento 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siano state </a:t>
            </a:r>
            <a:r>
              <a:rPr lang="it-IT" sz="20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esercitate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it-IT" sz="2000" b="1" dirty="0">
                <a:latin typeface="Avenir Next LT Pro" panose="020B0504020202020204" pitchFamily="34" charset="0"/>
                <a:cs typeface="Arial" panose="020B0604020202020204" pitchFamily="34" charset="0"/>
              </a:rPr>
              <a:t>opzioni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cui all’articolo 121, comma 1, lettere a) e b), del decreto-legge n.34 del 2020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1500"/>
              </a:spcBef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50B51A-8DB8-F00C-8723-E8BA829E42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A600028-C501-5C8F-B7BA-F66C888162C7}"/>
              </a:ext>
            </a:extLst>
          </p:cNvPr>
          <p:cNvGrpSpPr/>
          <p:nvPr/>
        </p:nvGrpSpPr>
        <p:grpSpPr>
          <a:xfrm>
            <a:off x="513881" y="4644983"/>
            <a:ext cx="7169619" cy="1124033"/>
            <a:chOff x="337531" y="4710979"/>
            <a:chExt cx="6049737" cy="1124033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7DD5E43B-6714-DC12-56E7-77EB250EAED0}"/>
                </a:ext>
              </a:extLst>
            </p:cNvPr>
            <p:cNvSpPr txBox="1"/>
            <p:nvPr/>
          </p:nvSpPr>
          <p:spPr>
            <a:xfrm>
              <a:off x="1601146" y="4820477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i="0" u="sng" dirty="0">
                  <a:solidFill>
                    <a:srgbClr val="00206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cessione</a:t>
              </a:r>
              <a:r>
                <a:rPr lang="it-IT" b="1" i="0" dirty="0">
                  <a:solidFill>
                    <a:srgbClr val="00206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 del credito</a:t>
              </a:r>
              <a:endParaRPr lang="it-IT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ccia in giù 10">
              <a:extLst>
                <a:ext uri="{FF2B5EF4-FFF2-40B4-BE49-F238E27FC236}">
                  <a16:creationId xmlns:a16="http://schemas.microsoft.com/office/drawing/2014/main" id="{8CC10A12-9024-CA21-49B9-0D9C4879CB00}"/>
                </a:ext>
              </a:extLst>
            </p:cNvPr>
            <p:cNvSpPr/>
            <p:nvPr/>
          </p:nvSpPr>
          <p:spPr>
            <a:xfrm rot="18711339">
              <a:off x="598892" y="4583791"/>
              <a:ext cx="368150" cy="89087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45FC909-61B4-7CDB-7E05-55AD88CB5F79}"/>
                </a:ext>
              </a:extLst>
            </p:cNvPr>
            <p:cNvSpPr txBox="1"/>
            <p:nvPr/>
          </p:nvSpPr>
          <p:spPr>
            <a:xfrm>
              <a:off x="1601146" y="5465680"/>
              <a:ext cx="4786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u="sng" dirty="0">
                  <a:solidFill>
                    <a:srgbClr val="002060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sconto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b="1" dirty="0">
                  <a:solidFill>
                    <a:srgbClr val="002060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sul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b="1" dirty="0">
                  <a:solidFill>
                    <a:srgbClr val="002060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corrispettivo (sconto in fattura)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D411FA75-DC11-8E23-E171-FBA8D03A1EA4}"/>
                </a:ext>
              </a:extLst>
            </p:cNvPr>
            <p:cNvSpPr txBox="1"/>
            <p:nvPr/>
          </p:nvSpPr>
          <p:spPr>
            <a:xfrm>
              <a:off x="904461" y="4710979"/>
              <a:ext cx="8945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AAB9037-9E2C-CC52-A3AC-00D2FF06F394}"/>
                </a:ext>
              </a:extLst>
            </p:cNvPr>
            <p:cNvSpPr txBox="1"/>
            <p:nvPr/>
          </p:nvSpPr>
          <p:spPr>
            <a:xfrm>
              <a:off x="904461" y="5341728"/>
              <a:ext cx="8945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24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60BD24-1716-0F68-883E-DA801D252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826A879E-D6FF-B5AF-2B6B-DF877F45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81" y="488950"/>
            <a:ext cx="9905998" cy="1162050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venir Next LT Pro" panose="020B0504020202020204" pitchFamily="34" charset="0"/>
              </a:rPr>
              <a:t>Calcolo della plusvalenza (2/2)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79346F4E-AD28-4B3D-0C79-519DDCFA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81" y="1651000"/>
            <a:ext cx="10572583" cy="2659745"/>
          </a:xfrm>
        </p:spPr>
        <p:txBody>
          <a:bodyPr>
            <a:normAutofit/>
          </a:bodyPr>
          <a:lstStyle/>
          <a:p>
            <a:pPr algn="just">
              <a:spcBef>
                <a:spcPts val="1000"/>
              </a:spcBef>
            </a:pPr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Caso 2</a:t>
            </a:r>
            <a:r>
              <a:rPr lang="it-IT" sz="20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interventi agevolati conclusi </a:t>
            </a:r>
            <a:r>
              <a:rPr lang="it-IT" sz="2000" b="1" u="sng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più di cinque anni</a:t>
            </a:r>
            <a:r>
              <a:rPr lang="it-IT" sz="2000" b="1" dirty="0">
                <a:solidFill>
                  <a:srgbClr val="1B1A17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all’atto della cessione:</a:t>
            </a:r>
          </a:p>
          <a:p>
            <a:pPr algn="just">
              <a:spcBef>
                <a:spcPts val="1000"/>
              </a:spcBef>
            </a:pPr>
            <a:r>
              <a:rPr lang="it-IT" sz="2000" dirty="0">
                <a:solidFill>
                  <a:srgbClr val="1B1A17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 </a:t>
            </a:r>
            <a:r>
              <a:rPr lang="it-IT" sz="20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determinazione</a:t>
            </a:r>
            <a:r>
              <a:rPr lang="it-IT" sz="20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dei </a:t>
            </a:r>
            <a:r>
              <a:rPr lang="it-IT" sz="20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costi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inerenti rilevanti per il </a:t>
            </a:r>
            <a:r>
              <a:rPr lang="it-IT" sz="20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calcolo</a:t>
            </a:r>
            <a:r>
              <a:rPr lang="it-IT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della </a:t>
            </a:r>
            <a:r>
              <a:rPr lang="it-IT" sz="20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plusvalenza</a:t>
            </a:r>
            <a:r>
              <a:rPr lang="it-IT" sz="2000" dirty="0">
                <a:solidFill>
                  <a:srgbClr val="1B1A17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1000"/>
              </a:spcBef>
            </a:pPr>
            <a:r>
              <a:rPr lang="it-IT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TIENE CONTO del 50 per cento di tali spese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qualora si sia fruito dell’incentivo nella misura del </a:t>
            </a:r>
            <a:r>
              <a:rPr lang="it-IT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110 per cento 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siano state 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esercitate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opzioni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cui al periodo di cui all’articolo 121, comma 1, lettere 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del decreto-legge n. 34  del 2020.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463B89-B879-D475-BEE9-A9D23E8A51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6464" y="488950"/>
            <a:ext cx="771089" cy="37577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47AB332-19A2-7ED6-35DC-74A02A7E7A41}"/>
              </a:ext>
            </a:extLst>
          </p:cNvPr>
          <p:cNvGrpSpPr/>
          <p:nvPr/>
        </p:nvGrpSpPr>
        <p:grpSpPr>
          <a:xfrm>
            <a:off x="513881" y="4644983"/>
            <a:ext cx="7169619" cy="1124033"/>
            <a:chOff x="337531" y="4710979"/>
            <a:chExt cx="6049737" cy="1124033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3A076CC-1709-9E6D-9F12-DDFF6016AADB}"/>
                </a:ext>
              </a:extLst>
            </p:cNvPr>
            <p:cNvSpPr txBox="1"/>
            <p:nvPr/>
          </p:nvSpPr>
          <p:spPr>
            <a:xfrm>
              <a:off x="1601146" y="4820477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i="0" u="sng" dirty="0">
                  <a:solidFill>
                    <a:srgbClr val="00206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cessione</a:t>
              </a:r>
              <a:r>
                <a:rPr lang="it-IT" b="1" i="0" dirty="0">
                  <a:solidFill>
                    <a:srgbClr val="00206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 del credito</a:t>
              </a:r>
              <a:endParaRPr lang="it-IT" b="1" dirty="0">
                <a:solidFill>
                  <a:srgbClr val="002060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ccia in giù 10">
              <a:extLst>
                <a:ext uri="{FF2B5EF4-FFF2-40B4-BE49-F238E27FC236}">
                  <a16:creationId xmlns:a16="http://schemas.microsoft.com/office/drawing/2014/main" id="{5B663C25-9BA3-15D0-D619-BC68B4677EB5}"/>
                </a:ext>
              </a:extLst>
            </p:cNvPr>
            <p:cNvSpPr/>
            <p:nvPr/>
          </p:nvSpPr>
          <p:spPr>
            <a:xfrm rot="18711339">
              <a:off x="598892" y="4583791"/>
              <a:ext cx="368150" cy="89087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7900242-AFD1-36BA-B715-5C0FCD664105}"/>
                </a:ext>
              </a:extLst>
            </p:cNvPr>
            <p:cNvSpPr txBox="1"/>
            <p:nvPr/>
          </p:nvSpPr>
          <p:spPr>
            <a:xfrm>
              <a:off x="1601146" y="5465680"/>
              <a:ext cx="4786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u="sng" dirty="0">
                  <a:solidFill>
                    <a:srgbClr val="002060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sconto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b="1" dirty="0">
                  <a:solidFill>
                    <a:srgbClr val="002060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sul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b="1" dirty="0">
                  <a:solidFill>
                    <a:srgbClr val="002060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corrispettivo (sconto in fattura)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ECE3185F-6FDC-0F59-AC8A-80E5B8ED1CE9}"/>
                </a:ext>
              </a:extLst>
            </p:cNvPr>
            <p:cNvSpPr txBox="1"/>
            <p:nvPr/>
          </p:nvSpPr>
          <p:spPr>
            <a:xfrm>
              <a:off x="904461" y="4710979"/>
              <a:ext cx="8945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29A9062-A0EF-13F9-0AF5-6956579AD414}"/>
                </a:ext>
              </a:extLst>
            </p:cNvPr>
            <p:cNvSpPr txBox="1"/>
            <p:nvPr/>
          </p:nvSpPr>
          <p:spPr>
            <a:xfrm>
              <a:off x="904461" y="5341728"/>
              <a:ext cx="8945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296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onfartigianato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Como-modPres" id="{C37FD38E-7B19-DD48-855F-193A22C393A1}" vid="{DB23B68E-DE98-534D-BB26-0006C33B257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ConfComo-modPres</Template>
  <TotalTime>481</TotalTime>
  <Words>4093</Words>
  <Application>Microsoft Office PowerPoint</Application>
  <PresentationFormat>Widescreen</PresentationFormat>
  <Paragraphs>371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7" baseType="lpstr">
      <vt:lpstr>Arial</vt:lpstr>
      <vt:lpstr>Avenir Next LT Pro</vt:lpstr>
      <vt:lpstr>Calibri</vt:lpstr>
      <vt:lpstr>Century Gothic</vt:lpstr>
      <vt:lpstr>Eras Demi ITC</vt:lpstr>
      <vt:lpstr>Palatino Linotype</vt:lpstr>
      <vt:lpstr>Symbol</vt:lpstr>
      <vt:lpstr>Wingdings</vt:lpstr>
      <vt:lpstr>Circuito</vt:lpstr>
      <vt:lpstr> LEGGE DI BILANCIO 2024 E  PROVVEDIMENTI DI FINE ANNO </vt:lpstr>
      <vt:lpstr>LE NOVITÀ IN MATERIA DI  TASSAZIONE IMMOBILIARE  (FINANZIARIA 2024)</vt:lpstr>
      <vt:lpstr>CESSIONE IMMOBILI SUPERBONUS</vt:lpstr>
      <vt:lpstr>LA NOVITÀ</vt:lpstr>
      <vt:lpstr>Quali interventi</vt:lpstr>
      <vt:lpstr>riepilogo</vt:lpstr>
      <vt:lpstr>Fattispecie escluse</vt:lpstr>
      <vt:lpstr>Calcolo della plusvalenza (1/2)</vt:lpstr>
      <vt:lpstr>Calcolo della plusvalenza (2/2)</vt:lpstr>
      <vt:lpstr>riepilogo</vt:lpstr>
      <vt:lpstr>Gli esempi (cessione plusvalente)</vt:lpstr>
      <vt:lpstr>LA RIVALUTAZIONE</vt:lpstr>
      <vt:lpstr>TASSAZIONE SOSTITUTIVA</vt:lpstr>
      <vt:lpstr>RITENUTE DETRAZIONI LAVORI EDILI</vt:lpstr>
      <vt:lpstr>RENDITA CATASTALE E SUPERBONUS</vt:lpstr>
      <vt:lpstr>REDDITI DA LOCAZIONI BREVI</vt:lpstr>
      <vt:lpstr>LA DOPPIA ALIQUOTA</vt:lpstr>
      <vt:lpstr>IL CONCORDATO   PREVENTIVO BIENNALE </vt:lpstr>
      <vt:lpstr>IL CONCORDATO PREVENTIVO BIENNALE</vt:lpstr>
      <vt:lpstr>SOGGETTI AMMESSI ALLA PROPOSTA DI CONCORDATO PREVENTIVO BIENNALE</vt:lpstr>
      <vt:lpstr>EFFETTI DELL’ACCETTAZIONE DELLA PROPOSTA</vt:lpstr>
      <vt:lpstr>DETERMINAZIONE REDDITO  LAVORO AUTONOMO</vt:lpstr>
      <vt:lpstr>DETERMINAZIONE REDDITO D’IMPRESA</vt:lpstr>
      <vt:lpstr>DETERMINAZIONE DEL VALORE DELLA PRODUZIONE NETTA (IRAP)</vt:lpstr>
      <vt:lpstr>LA RILEVANZA DELLE BASI IMPONIBILI DEL CONCORDATO BIENNALE </vt:lpstr>
      <vt:lpstr>CESSAZIONE DAL CONCORDATO PREVENTIVO BIENNALE </vt:lpstr>
      <vt:lpstr>DECADENZA DAL CONCORDATO PREVENTIVO BIENNALE 2/2 </vt:lpstr>
      <vt:lpstr>VIOLAZIONI DI NON «LIEVE ENTITA’»</vt:lpstr>
      <vt:lpstr>LE FASI DI ATTUAZIONE  DEL CONCORDATO PREVENTIVO BIENNALE </vt:lpstr>
      <vt:lpstr>FORFETTARI  CONCORDATO PREVENTIVO BIENNALE </vt:lpstr>
      <vt:lpstr>Il calendario del Concordato Preventivo Biennale per il 2024 </vt:lpstr>
      <vt:lpstr>DELEGA FISCALE   DECRETO   «SEMPLIFICAZIONI ADEMPIMENTI»</vt:lpstr>
      <vt:lpstr>PRECOMPILATA PER PARTITE IVA </vt:lpstr>
      <vt:lpstr>TERMINE PRESENTAZIONE DICHIARAZIONI</vt:lpstr>
      <vt:lpstr>VERSAMENTI (1)</vt:lpstr>
      <vt:lpstr>VERSAMENTI (2)</vt:lpstr>
      <vt:lpstr>ISA E REGIME PREMIALE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Ylenia Galluzzo</dc:creator>
  <cp:lastModifiedBy>Francesco Bilancia</cp:lastModifiedBy>
  <cp:revision>68</cp:revision>
  <dcterms:created xsi:type="dcterms:W3CDTF">2022-10-10T11:30:55Z</dcterms:created>
  <dcterms:modified xsi:type="dcterms:W3CDTF">2024-02-19T10:38:33Z</dcterms:modified>
</cp:coreProperties>
</file>