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71" r:id="rId2"/>
    <p:sldId id="260" r:id="rId3"/>
    <p:sldId id="293" r:id="rId4"/>
    <p:sldId id="297" r:id="rId5"/>
    <p:sldId id="299" r:id="rId6"/>
    <p:sldId id="298" r:id="rId7"/>
    <p:sldId id="300" r:id="rId8"/>
    <p:sldId id="301" r:id="rId9"/>
    <p:sldId id="302" r:id="rId10"/>
    <p:sldId id="306" r:id="rId11"/>
    <p:sldId id="307" r:id="rId12"/>
    <p:sldId id="303" r:id="rId13"/>
    <p:sldId id="304" r:id="rId14"/>
    <p:sldId id="305" r:id="rId15"/>
    <p:sldId id="274"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160"/>
    <a:srgbClr val="72B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81"/>
  </p:normalViewPr>
  <p:slideViewPr>
    <p:cSldViewPr snapToGrid="0" showGuides="1">
      <p:cViewPr varScale="1">
        <p:scale>
          <a:sx n="85" d="100"/>
          <a:sy n="85" d="100"/>
        </p:scale>
        <p:origin x="54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CD0885-440B-1348-8770-891E23BF5F86}" type="datetimeFigureOut">
              <a:rPr lang="it-IT" smtClean="0"/>
              <a:t>18/02/2024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C4D974-2B1E-1744-8860-0947F9083104}" type="slidenum">
              <a:rPr lang="it-IT" smtClean="0"/>
              <a:t>‹N›</a:t>
            </a:fld>
            <a:endParaRPr lang="it-IT"/>
          </a:p>
        </p:txBody>
      </p:sp>
    </p:spTree>
    <p:extLst>
      <p:ext uri="{BB962C8B-B14F-4D97-AF65-F5344CB8AC3E}">
        <p14:creationId xmlns:p14="http://schemas.microsoft.com/office/powerpoint/2010/main" val="394785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pert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7852" y="1237957"/>
            <a:ext cx="8791575" cy="2307101"/>
          </a:xfrm>
          <a:prstGeom prst="rect">
            <a:avLst/>
          </a:prstGeom>
        </p:spPr>
        <p:txBody>
          <a:bodyPr anchor="b">
            <a:normAutofit/>
          </a:bodyPr>
          <a:lstStyle>
            <a:lvl1pPr algn="l">
              <a:defRPr sz="4800">
                <a:solidFill>
                  <a:schemeClr val="tx1"/>
                </a:solidFill>
              </a:defRPr>
            </a:lvl1pPr>
          </a:lstStyle>
          <a:p>
            <a:r>
              <a:rPr lang="it-IT" dirty="0"/>
              <a:t>Fare clic per modificare il titolo della presentazione</a:t>
            </a:r>
            <a:endParaRPr lang="en-US" dirty="0"/>
          </a:p>
        </p:txBody>
      </p:sp>
      <p:sp>
        <p:nvSpPr>
          <p:cNvPr id="3" name="Subtitle 2"/>
          <p:cNvSpPr>
            <a:spLocks noGrp="1"/>
          </p:cNvSpPr>
          <p:nvPr>
            <p:ph type="subTitle" idx="1" hasCustomPrompt="1"/>
          </p:nvPr>
        </p:nvSpPr>
        <p:spPr>
          <a:xfrm>
            <a:off x="787852" y="3856038"/>
            <a:ext cx="11099348" cy="893761"/>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il sottotitolo della presentazione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magine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472" y="570963"/>
            <a:ext cx="5934508" cy="1639886"/>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659503" y="609601"/>
            <a:ext cx="455799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97469" y="2210849"/>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Segnaposto numero diapositiva 8">
            <a:extLst>
              <a:ext uri="{FF2B5EF4-FFF2-40B4-BE49-F238E27FC236}">
                <a16:creationId xmlns:a16="http://schemas.microsoft.com/office/drawing/2014/main" id="{ADEA357A-FE47-2A0A-4242-6E6966B0ECDD}"/>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9" name="Segnaposto data 7">
            <a:extLst>
              <a:ext uri="{FF2B5EF4-FFF2-40B4-BE49-F238E27FC236}">
                <a16:creationId xmlns:a16="http://schemas.microsoft.com/office/drawing/2014/main" id="{331F0924-F706-EDC6-9514-ED5A12967CAF}"/>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0" name="Segnaposto testo 10">
            <a:extLst>
              <a:ext uri="{FF2B5EF4-FFF2-40B4-BE49-F238E27FC236}">
                <a16:creationId xmlns:a16="http://schemas.microsoft.com/office/drawing/2014/main" id="{649660D5-3884-21B5-C01C-3AA862B8F556}"/>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149" y="609599"/>
            <a:ext cx="10276815" cy="2748429"/>
          </a:xfrm>
          <a:prstGeom prst="rect">
            <a:avLst/>
          </a:prstGeo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472150" y="3365557"/>
            <a:ext cx="1000079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472149" y="4309919"/>
            <a:ext cx="10575264"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Segnaposto numero diapositiva 8">
            <a:extLst>
              <a:ext uri="{FF2B5EF4-FFF2-40B4-BE49-F238E27FC236}">
                <a16:creationId xmlns:a16="http://schemas.microsoft.com/office/drawing/2014/main" id="{1A47A623-E0CD-D0EE-7C73-6BF3168B9DD9}"/>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8" name="Segnaposto data 7">
            <a:extLst>
              <a:ext uri="{FF2B5EF4-FFF2-40B4-BE49-F238E27FC236}">
                <a16:creationId xmlns:a16="http://schemas.microsoft.com/office/drawing/2014/main" id="{1FAE6977-9583-6E50-FA57-D5F200C60545}"/>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9" name="Segnaposto testo 10">
            <a:extLst>
              <a:ext uri="{FF2B5EF4-FFF2-40B4-BE49-F238E27FC236}">
                <a16:creationId xmlns:a16="http://schemas.microsoft.com/office/drawing/2014/main" id="{90A7EB14-770F-035E-2287-E8F0C11838CB}"/>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510346" y="570963"/>
            <a:ext cx="9905998" cy="1905000"/>
          </a:xfrm>
          <a:prstGeom prst="rect">
            <a:avLst/>
          </a:prstGeo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510343" y="2635826"/>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496851" y="3321626"/>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883699" y="2638998"/>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873146" y="3324798"/>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1375" y="2635826"/>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1375" y="3321626"/>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 name="Segnaposto numero diapositiva 8">
            <a:extLst>
              <a:ext uri="{FF2B5EF4-FFF2-40B4-BE49-F238E27FC236}">
                <a16:creationId xmlns:a16="http://schemas.microsoft.com/office/drawing/2014/main" id="{E75D7044-EFCA-DA98-43CE-4B30070CF920}"/>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6" name="Segnaposto data 7">
            <a:extLst>
              <a:ext uri="{FF2B5EF4-FFF2-40B4-BE49-F238E27FC236}">
                <a16:creationId xmlns:a16="http://schemas.microsoft.com/office/drawing/2014/main" id="{3F3AA365-7CF3-4D1C-3B2D-B9458F7D1D43}"/>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3" name="Segnaposto testo 10">
            <a:extLst>
              <a:ext uri="{FF2B5EF4-FFF2-40B4-BE49-F238E27FC236}">
                <a16:creationId xmlns:a16="http://schemas.microsoft.com/office/drawing/2014/main" id="{C222DDB3-DC3F-FF69-EF93-A894644A70ED}"/>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484586" y="467931"/>
            <a:ext cx="9905999" cy="1905000"/>
          </a:xfrm>
          <a:prstGeom prst="rect">
            <a:avLst/>
          </a:prstGeo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484588" y="4262927"/>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484588" y="2525329"/>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484588" y="4839189"/>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832228" y="4262927"/>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832228" y="2525329"/>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3830768" y="4839188"/>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195742" y="4262926"/>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195617" y="2525329"/>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195617" y="4839185"/>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 name="Segnaposto numero diapositiva 8">
            <a:extLst>
              <a:ext uri="{FF2B5EF4-FFF2-40B4-BE49-F238E27FC236}">
                <a16:creationId xmlns:a16="http://schemas.microsoft.com/office/drawing/2014/main" id="{E8F451CA-4412-7F9E-8DDD-CED633D602C1}"/>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6" name="Segnaposto data 7">
            <a:extLst>
              <a:ext uri="{FF2B5EF4-FFF2-40B4-BE49-F238E27FC236}">
                <a16:creationId xmlns:a16="http://schemas.microsoft.com/office/drawing/2014/main" id="{A0B2431C-C9E9-5E59-83DF-71CB269A6129}"/>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7" name="Segnaposto testo 10">
            <a:extLst>
              <a:ext uri="{FF2B5EF4-FFF2-40B4-BE49-F238E27FC236}">
                <a16:creationId xmlns:a16="http://schemas.microsoft.com/office/drawing/2014/main" id="{EE1F0BAE-81A0-4104-A88A-72F6BB6EE861}"/>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opertina sezione/argomento/cap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836" y="1419227"/>
            <a:ext cx="10354912" cy="785130"/>
          </a:xfrm>
          <a:prstGeom prst="rect">
            <a:avLst/>
          </a:prstGeom>
        </p:spPr>
        <p:txBody>
          <a:bodyPr anchor="b">
            <a:normAutofit/>
          </a:bodyPr>
          <a:lstStyle>
            <a:lvl1pPr>
              <a:defRPr sz="3600">
                <a:solidFill>
                  <a:schemeClr val="tx2"/>
                </a:solidFill>
              </a:defRPr>
            </a:lvl1pPr>
          </a:lstStyle>
          <a:p>
            <a:r>
              <a:rPr lang="it-IT" dirty="0"/>
              <a:t>TITOLO SEZIONE / ARGOMENTO</a:t>
            </a:r>
            <a:endParaRPr lang="en-US" dirty="0"/>
          </a:p>
        </p:txBody>
      </p:sp>
      <p:sp>
        <p:nvSpPr>
          <p:cNvPr id="3" name="Text Placeholder 2"/>
          <p:cNvSpPr>
            <a:spLocks noGrp="1"/>
          </p:cNvSpPr>
          <p:nvPr>
            <p:ph type="body" idx="1" hasCustomPrompt="1"/>
          </p:nvPr>
        </p:nvSpPr>
        <p:spPr>
          <a:xfrm>
            <a:off x="816424" y="2741612"/>
            <a:ext cx="10353323"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SOTTOTITOLO SEZIONE / ARGOMENTO</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881" y="488950"/>
            <a:ext cx="9905998" cy="1478570"/>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egnaposto data 7">
            <a:extLst>
              <a:ext uri="{FF2B5EF4-FFF2-40B4-BE49-F238E27FC236}">
                <a16:creationId xmlns:a16="http://schemas.microsoft.com/office/drawing/2014/main" id="{E267884A-5E0D-FB09-5948-3249742599B6}"/>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9" name="Segnaposto numero diapositiva 8">
            <a:extLst>
              <a:ext uri="{FF2B5EF4-FFF2-40B4-BE49-F238E27FC236}">
                <a16:creationId xmlns:a16="http://schemas.microsoft.com/office/drawing/2014/main" id="{C90B5684-3EB9-4D6A-81D1-969DE731F3FA}"/>
              </a:ext>
            </a:extLst>
          </p:cNvPr>
          <p:cNvSpPr>
            <a:spLocks noGrp="1"/>
          </p:cNvSpPr>
          <p:nvPr>
            <p:ph type="sldNum" sz="quarter" idx="11"/>
          </p:nvPr>
        </p:nvSpPr>
        <p:spPr>
          <a:xfrm>
            <a:off x="11086464" y="488950"/>
            <a:ext cx="771089" cy="375773"/>
          </a:xfrm>
        </p:spPr>
        <p:txBody>
          <a:bodyPr/>
          <a:lstStyle>
            <a:lvl1pPr>
              <a:defRPr sz="1400"/>
            </a:lvl1pPr>
          </a:lstStyle>
          <a:p>
            <a:fld id="{6D22F896-40B5-4ADD-8801-0D06FADFA095}" type="slidenum">
              <a:rPr lang="en-US" smtClean="0"/>
              <a:pPr/>
              <a:t>‹N›</a:t>
            </a:fld>
            <a:endParaRPr lang="en-US" dirty="0"/>
          </a:p>
        </p:txBody>
      </p:sp>
      <p:sp>
        <p:nvSpPr>
          <p:cNvPr id="11" name="Segnaposto testo 10">
            <a:extLst>
              <a:ext uri="{FF2B5EF4-FFF2-40B4-BE49-F238E27FC236}">
                <a16:creationId xmlns:a16="http://schemas.microsoft.com/office/drawing/2014/main" id="{6192FB3A-85E2-77F5-6FFC-6DD7C40A0B80}"/>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agine panoramica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4342" y="478292"/>
            <a:ext cx="7900083" cy="498822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hasCustomPrompt="1"/>
          </p:nvPr>
        </p:nvSpPr>
        <p:spPr>
          <a:xfrm>
            <a:off x="8825948" y="2226364"/>
            <a:ext cx="3090055" cy="242514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Didascalia dell’immagine</a:t>
            </a:r>
          </a:p>
        </p:txBody>
      </p:sp>
      <p:sp>
        <p:nvSpPr>
          <p:cNvPr id="10" name="Segnaposto data 7">
            <a:extLst>
              <a:ext uri="{FF2B5EF4-FFF2-40B4-BE49-F238E27FC236}">
                <a16:creationId xmlns:a16="http://schemas.microsoft.com/office/drawing/2014/main" id="{3C2CD36F-AD8F-97B1-BE3E-8E5693289051}"/>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1" name="Segnaposto testo 10">
            <a:extLst>
              <a:ext uri="{FF2B5EF4-FFF2-40B4-BE49-F238E27FC236}">
                <a16:creationId xmlns:a16="http://schemas.microsoft.com/office/drawing/2014/main" id="{8E8E4027-D111-49DC-CF99-1A7CE6B866A6}"/>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
        <p:nvSpPr>
          <p:cNvPr id="12" name="Segnaposto numero diapositiva 8">
            <a:extLst>
              <a:ext uri="{FF2B5EF4-FFF2-40B4-BE49-F238E27FC236}">
                <a16:creationId xmlns:a16="http://schemas.microsoft.com/office/drawing/2014/main" id="{B0C5D26C-8B8B-E152-A882-D7F647AB8042}"/>
              </a:ext>
            </a:extLst>
          </p:cNvPr>
          <p:cNvSpPr>
            <a:spLocks noGrp="1"/>
          </p:cNvSpPr>
          <p:nvPr>
            <p:ph type="sldNum" sz="quarter" idx="11"/>
          </p:nvPr>
        </p:nvSpPr>
        <p:spPr>
          <a:xfrm>
            <a:off x="11086464" y="488950"/>
            <a:ext cx="771089" cy="375773"/>
          </a:xfrm>
        </p:spPr>
        <p:txBody>
          <a:bodyPr/>
          <a:lstStyle>
            <a:lvl1pPr>
              <a:defRPr sz="1400"/>
            </a:lvl1pPr>
          </a:lstStyle>
          <a:p>
            <a:fld id="{6D22F896-40B5-4ADD-8801-0D06FADFA09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magine panoram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4341" y="478292"/>
            <a:ext cx="11144197" cy="498822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2" name="Segnaposto data 7">
            <a:extLst>
              <a:ext uri="{FF2B5EF4-FFF2-40B4-BE49-F238E27FC236}">
                <a16:creationId xmlns:a16="http://schemas.microsoft.com/office/drawing/2014/main" id="{1D34DE14-A4AC-EEC5-7C54-342F90468BAD}"/>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6" name="Segnaposto testo 10">
            <a:extLst>
              <a:ext uri="{FF2B5EF4-FFF2-40B4-BE49-F238E27FC236}">
                <a16:creationId xmlns:a16="http://schemas.microsoft.com/office/drawing/2014/main" id="{9E20B6A3-06BE-0819-8845-69B450296596}"/>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extLst>
      <p:ext uri="{BB962C8B-B14F-4D97-AF65-F5344CB8AC3E}">
        <p14:creationId xmlns:p14="http://schemas.microsoft.com/office/powerpoint/2010/main" val="224892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72149" y="618518"/>
            <a:ext cx="10575262" cy="1478570"/>
          </a:xfrm>
          <a:prstGeom prst="rect">
            <a:avLst/>
          </a:prstGeo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84588" y="2249486"/>
            <a:ext cx="5285147"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37161" y="2249486"/>
            <a:ext cx="5097373"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Segnaposto numero diapositiva 8">
            <a:extLst>
              <a:ext uri="{FF2B5EF4-FFF2-40B4-BE49-F238E27FC236}">
                <a16:creationId xmlns:a16="http://schemas.microsoft.com/office/drawing/2014/main" id="{74BF0D4B-1786-695B-672D-01F2EE23E64B}"/>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11" name="Segnaposto data 7">
            <a:extLst>
              <a:ext uri="{FF2B5EF4-FFF2-40B4-BE49-F238E27FC236}">
                <a16:creationId xmlns:a16="http://schemas.microsoft.com/office/drawing/2014/main" id="{CF2C0A6E-D451-14B9-58A5-5DCE049A4E37}"/>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2" name="Segnaposto testo 10">
            <a:extLst>
              <a:ext uri="{FF2B5EF4-FFF2-40B4-BE49-F238E27FC236}">
                <a16:creationId xmlns:a16="http://schemas.microsoft.com/office/drawing/2014/main" id="{5069939C-1D4F-5B3B-7CFE-AB1CFCC79793}"/>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149" y="619126"/>
            <a:ext cx="10575262" cy="1477961"/>
          </a:xfrm>
          <a:prstGeom prst="rect">
            <a:avLst/>
          </a:prstGeo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149" y="2249486"/>
            <a:ext cx="514303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72150" y="3073397"/>
            <a:ext cx="5143039"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04370" y="2249485"/>
            <a:ext cx="5143040"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904371" y="3073397"/>
            <a:ext cx="5143039"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Segnaposto numero diapositiva 8">
            <a:extLst>
              <a:ext uri="{FF2B5EF4-FFF2-40B4-BE49-F238E27FC236}">
                <a16:creationId xmlns:a16="http://schemas.microsoft.com/office/drawing/2014/main" id="{B0BC9C34-658F-9322-9EDF-257C6098D53C}"/>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13" name="Segnaposto data 7">
            <a:extLst>
              <a:ext uri="{FF2B5EF4-FFF2-40B4-BE49-F238E27FC236}">
                <a16:creationId xmlns:a16="http://schemas.microsoft.com/office/drawing/2014/main" id="{E11DCB50-22BD-7FFE-CD10-06F3402456CE}"/>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4" name="Segnaposto testo 10">
            <a:extLst>
              <a:ext uri="{FF2B5EF4-FFF2-40B4-BE49-F238E27FC236}">
                <a16:creationId xmlns:a16="http://schemas.microsoft.com/office/drawing/2014/main" id="{D2AB3231-0133-A060-4FCB-FE4241ED164C}"/>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7" name="Segnaposto numero diapositiva 8">
            <a:extLst>
              <a:ext uri="{FF2B5EF4-FFF2-40B4-BE49-F238E27FC236}">
                <a16:creationId xmlns:a16="http://schemas.microsoft.com/office/drawing/2014/main" id="{6D647B68-EC37-2928-0281-4C951C859F3C}"/>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8" name="Segnaposto data 7">
            <a:extLst>
              <a:ext uri="{FF2B5EF4-FFF2-40B4-BE49-F238E27FC236}">
                <a16:creationId xmlns:a16="http://schemas.microsoft.com/office/drawing/2014/main" id="{520C5E1E-FDD0-CB5D-B46B-4F15F14F6324}"/>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9" name="Segnaposto testo 10">
            <a:extLst>
              <a:ext uri="{FF2B5EF4-FFF2-40B4-BE49-F238E27FC236}">
                <a16:creationId xmlns:a16="http://schemas.microsoft.com/office/drawing/2014/main" id="{3C0226AC-EF23-3236-C565-C91542A1C8FB}"/>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764" y="609601"/>
            <a:ext cx="4210904" cy="1639884"/>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98621" y="592666"/>
            <a:ext cx="6383272"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02764" y="2249486"/>
            <a:ext cx="421090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Segnaposto numero diapositiva 8">
            <a:extLst>
              <a:ext uri="{FF2B5EF4-FFF2-40B4-BE49-F238E27FC236}">
                <a16:creationId xmlns:a16="http://schemas.microsoft.com/office/drawing/2014/main" id="{ADD81FEC-0673-2FA3-4470-FA102531D0BE}"/>
              </a:ext>
            </a:extLst>
          </p:cNvPr>
          <p:cNvSpPr txBox="1">
            <a:spLocks/>
          </p:cNvSpPr>
          <p:nvPr userDrawn="1"/>
        </p:nvSpPr>
        <p:spPr>
          <a:xfrm>
            <a:off x="11086464" y="488950"/>
            <a:ext cx="771089" cy="375773"/>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rgbClr val="213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‹N›</a:t>
            </a:fld>
            <a:endParaRPr lang="en-US" dirty="0"/>
          </a:p>
        </p:txBody>
      </p:sp>
      <p:sp>
        <p:nvSpPr>
          <p:cNvPr id="9" name="Segnaposto data 7">
            <a:extLst>
              <a:ext uri="{FF2B5EF4-FFF2-40B4-BE49-F238E27FC236}">
                <a16:creationId xmlns:a16="http://schemas.microsoft.com/office/drawing/2014/main" id="{55398E9C-AF0D-53F4-4BAF-5D1703451A3A}"/>
              </a:ext>
            </a:extLst>
          </p:cNvPr>
          <p:cNvSpPr>
            <a:spLocks noGrp="1"/>
          </p:cNvSpPr>
          <p:nvPr>
            <p:ph type="dt" sz="half" idx="10"/>
          </p:nvPr>
        </p:nvSpPr>
        <p:spPr>
          <a:xfrm>
            <a:off x="6738425" y="6052428"/>
            <a:ext cx="1744394" cy="365125"/>
          </a:xfrm>
        </p:spPr>
        <p:txBody>
          <a:bodyPr/>
          <a:lstStyle>
            <a:lvl1pPr algn="r">
              <a:defRPr sz="1200">
                <a:solidFill>
                  <a:srgbClr val="213160"/>
                </a:solidFill>
              </a:defRPr>
            </a:lvl1pPr>
          </a:lstStyle>
          <a:p>
            <a:fld id="{E5DD8AAA-AC08-1041-B0B7-5D6784DCD4F4}" type="datetime2">
              <a:rPr lang="it-IT" smtClean="0"/>
              <a:pPr/>
              <a:t>domenica 18 febbraio 2024</a:t>
            </a:fld>
            <a:endParaRPr lang="en-US" dirty="0"/>
          </a:p>
        </p:txBody>
      </p:sp>
      <p:sp>
        <p:nvSpPr>
          <p:cNvPr id="10" name="Segnaposto testo 10">
            <a:extLst>
              <a:ext uri="{FF2B5EF4-FFF2-40B4-BE49-F238E27FC236}">
                <a16:creationId xmlns:a16="http://schemas.microsoft.com/office/drawing/2014/main" id="{C59C27E1-A3D7-AC0B-80B2-E6B436828AAD}"/>
              </a:ext>
            </a:extLst>
          </p:cNvPr>
          <p:cNvSpPr>
            <a:spLocks noGrp="1"/>
          </p:cNvSpPr>
          <p:nvPr>
            <p:ph type="body" sz="quarter" idx="12" hasCustomPrompt="1"/>
          </p:nvPr>
        </p:nvSpPr>
        <p:spPr>
          <a:xfrm>
            <a:off x="472149" y="6052428"/>
            <a:ext cx="7096125" cy="446088"/>
          </a:xfrm>
        </p:spPr>
        <p:txBody>
          <a:bodyPr>
            <a:normAutofit/>
          </a:bodyPr>
          <a:lstStyle>
            <a:lvl1pPr marL="0" indent="0">
              <a:buNone/>
              <a:defRPr sz="1400"/>
            </a:lvl1pPr>
          </a:lstStyle>
          <a:p>
            <a:pPr lvl="0"/>
            <a:r>
              <a:rPr lang="it-IT" dirty="0"/>
              <a:t>Titolo evento - luogo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5">
            <a:alphaModFix amt="30000"/>
            <a:extLst>
              <a:ext uri="{28A0092B-C50C-407E-A947-70E740481C1C}">
                <a14:useLocalDpi xmlns:a14="http://schemas.microsoft.com/office/drawing/2010/main" val="0"/>
              </a:ext>
            </a:extLst>
          </a:blip>
          <a:srcRect/>
          <a:stretch>
            <a:fillRect/>
          </a:stretch>
        </p:blipFill>
        <p:spPr bwMode="auto">
          <a:xfrm>
            <a:off x="1" y="9524"/>
            <a:ext cx="12233504" cy="6858001"/>
          </a:xfrm>
          <a:prstGeom prst="rect">
            <a:avLst/>
          </a:prstGeom>
          <a:blipFill>
            <a:blip r:embed="rId16"/>
            <a:stretch>
              <a:fillRect/>
            </a:stretch>
          </a:blip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idx="1"/>
          </p:nvPr>
        </p:nvSpPr>
        <p:spPr>
          <a:xfrm>
            <a:off x="513881" y="2267416"/>
            <a:ext cx="9905999" cy="3541714"/>
          </a:xfrm>
          <a:prstGeom prst="rect">
            <a:avLst/>
          </a:prstGeom>
        </p:spPr>
        <p:txBody>
          <a:bodyPr vert="horz" lIns="91440" tIns="45720" rIns="91440" bIns="45720" rtlCol="0">
            <a:normAutofit/>
          </a:bodyPr>
          <a:lstStyle/>
          <a:p>
            <a:pPr lvl="0"/>
            <a:r>
              <a:rPr lang="it-IT" dirty="0"/>
              <a:t>Fare clic per modificare il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524342" y="6003925"/>
            <a:ext cx="2743200" cy="365125"/>
          </a:xfrm>
          <a:prstGeom prst="rect">
            <a:avLst/>
          </a:prstGeom>
          <a:noFill/>
        </p:spPr>
        <p:txBody>
          <a:bodyPr vert="horz" lIns="91440" tIns="45720" rIns="91440" bIns="45720" rtlCol="0" anchor="ctr"/>
          <a:lstStyle>
            <a:lvl1pPr algn="l">
              <a:defRPr sz="1050">
                <a:solidFill>
                  <a:srgbClr val="213160"/>
                </a:solidFill>
              </a:defRPr>
            </a:lvl1pPr>
          </a:lstStyle>
          <a:p>
            <a:fld id="{737E5846-7B40-A74C-B208-5C9B350EC7E4}" type="datetime2">
              <a:rPr lang="it-IT" smtClean="0"/>
              <a:t>domenica 18 febbraio 2024</a:t>
            </a:fld>
            <a:endParaRPr lang="en-US" dirty="0"/>
          </a:p>
        </p:txBody>
      </p:sp>
      <p:sp>
        <p:nvSpPr>
          <p:cNvPr id="6" name="Slide Number Placeholder 5"/>
          <p:cNvSpPr>
            <a:spLocks noGrp="1"/>
          </p:cNvSpPr>
          <p:nvPr>
            <p:ph type="sldNum" sz="quarter" idx="4"/>
          </p:nvPr>
        </p:nvSpPr>
        <p:spPr>
          <a:xfrm>
            <a:off x="7653336" y="6014583"/>
            <a:ext cx="771089" cy="365125"/>
          </a:xfrm>
          <a:prstGeom prst="rect">
            <a:avLst/>
          </a:prstGeom>
        </p:spPr>
        <p:txBody>
          <a:bodyPr vert="horz" lIns="91440" tIns="45720" rIns="91440" bIns="45720" rtlCol="0" anchor="ctr"/>
          <a:lstStyle>
            <a:lvl1pPr algn="r">
              <a:defRPr sz="1050">
                <a:solidFill>
                  <a:srgbClr val="213160"/>
                </a:solidFill>
              </a:defRPr>
            </a:lvl1pPr>
          </a:lstStyle>
          <a:p>
            <a:fld id="{6D22F896-40B5-4ADD-8801-0D06FADFA095}" type="slidenum">
              <a:rPr lang="en-US" smtClean="0"/>
              <a:pPr/>
              <a:t>‹N›</a:t>
            </a:fld>
            <a:endParaRPr lang="en-US" dirty="0"/>
          </a:p>
        </p:txBody>
      </p:sp>
      <p:sp>
        <p:nvSpPr>
          <p:cNvPr id="48" name="Segnaposto titolo 47">
            <a:extLst>
              <a:ext uri="{FF2B5EF4-FFF2-40B4-BE49-F238E27FC236}">
                <a16:creationId xmlns:a16="http://schemas.microsoft.com/office/drawing/2014/main" id="{44601121-E746-F36A-4D70-69BE483B0153}"/>
              </a:ext>
            </a:extLst>
          </p:cNvPr>
          <p:cNvSpPr>
            <a:spLocks noGrp="1"/>
          </p:cNvSpPr>
          <p:nvPr>
            <p:ph type="title"/>
          </p:nvPr>
        </p:nvSpPr>
        <p:spPr>
          <a:xfrm>
            <a:off x="472493" y="443379"/>
            <a:ext cx="10515600" cy="1325563"/>
          </a:xfrm>
          <a:prstGeom prst="rect">
            <a:avLst/>
          </a:prstGeom>
        </p:spPr>
        <p:txBody>
          <a:bodyPr vert="horz" lIns="91440" tIns="45720" rIns="91440" bIns="45720" rtlCol="0" anchor="ctr">
            <a:normAutofit/>
          </a:bodyPr>
          <a:lstStyle/>
          <a:p>
            <a:r>
              <a:rPr lang="it-IT" dirty="0"/>
              <a:t>Fare clic per modificare il titolo dello schema</a:t>
            </a: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9" r:id="rId5"/>
    <p:sldLayoutId id="2147483652" r:id="rId6"/>
    <p:sldLayoutId id="2147483653" r:id="rId7"/>
    <p:sldLayoutId id="2147483655" r:id="rId8"/>
    <p:sldLayoutId id="2147483656" r:id="rId9"/>
    <p:sldLayoutId id="2147483657" r:id="rId10"/>
    <p:sldLayoutId id="2147483666" r:id="rId11"/>
    <p:sldLayoutId id="2147483667" r:id="rId12"/>
    <p:sldLayoutId id="2147483668" r:id="rId13"/>
  </p:sldLayoutIdLst>
  <p:hf hdr="0" ftr="0"/>
  <p:txStyles>
    <p:titleStyle>
      <a:lvl1pPr algn="l" defTabSz="914400" rtl="0" eaLnBrk="1" latinLnBrk="0" hangingPunct="1">
        <a:lnSpc>
          <a:spcPct val="90000"/>
        </a:lnSpc>
        <a:spcBef>
          <a:spcPct val="0"/>
        </a:spcBef>
        <a:buNone/>
        <a:defRPr sz="3600" kern="1200" cap="all" baseline="0">
          <a:solidFill>
            <a:srgbClr val="213160"/>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213160"/>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213160"/>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213160"/>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213160"/>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213160"/>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3C54A57-19D4-5469-BD8B-E1B403A46E92}"/>
              </a:ext>
            </a:extLst>
          </p:cNvPr>
          <p:cNvSpPr>
            <a:spLocks noGrp="1"/>
          </p:cNvSpPr>
          <p:nvPr>
            <p:ph type="ctrTitle"/>
          </p:nvPr>
        </p:nvSpPr>
        <p:spPr/>
        <p:txBody>
          <a:bodyPr/>
          <a:lstStyle/>
          <a:p>
            <a:pPr algn="just"/>
            <a:r>
              <a:rPr lang="it-IT" dirty="0">
                <a:latin typeface="Montserrat" panose="00000500000000000000" pitchFamily="2" charset="0"/>
              </a:rPr>
              <a:t>BANDI E CONTRIBUTI PER FAR CRESCERE LA TUA IMPRESA</a:t>
            </a:r>
          </a:p>
        </p:txBody>
      </p:sp>
      <p:sp>
        <p:nvSpPr>
          <p:cNvPr id="5" name="Sottotitolo 4">
            <a:extLst>
              <a:ext uri="{FF2B5EF4-FFF2-40B4-BE49-F238E27FC236}">
                <a16:creationId xmlns:a16="http://schemas.microsoft.com/office/drawing/2014/main" id="{E8B0778F-A3B6-573F-5B5D-6B201E840329}"/>
              </a:ext>
            </a:extLst>
          </p:cNvPr>
          <p:cNvSpPr>
            <a:spLocks noGrp="1"/>
          </p:cNvSpPr>
          <p:nvPr>
            <p:ph type="subTitle" idx="1"/>
          </p:nvPr>
        </p:nvSpPr>
        <p:spPr/>
        <p:txBody>
          <a:bodyPr/>
          <a:lstStyle/>
          <a:p>
            <a:r>
              <a:rPr lang="it-IT" dirty="0">
                <a:latin typeface="Montserrat" panose="00000500000000000000" pitchFamily="2" charset="0"/>
              </a:rPr>
              <a:t>AGEVOLAZIONI DISPONIBILI E DI PROSSIMA PUBBLICAZIONE</a:t>
            </a:r>
          </a:p>
        </p:txBody>
      </p:sp>
    </p:spTree>
    <p:extLst>
      <p:ext uri="{BB962C8B-B14F-4D97-AF65-F5344CB8AC3E}">
        <p14:creationId xmlns:p14="http://schemas.microsoft.com/office/powerpoint/2010/main" val="5517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98A247-99CD-8D09-DB0D-BB666F2E5B14}"/>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A4A6176A-9BF4-0543-89AE-EB38EE58E1FE}"/>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AD882339-BEDE-819C-9643-86D1046001FB}"/>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1BBD2581-5260-8E37-3BBC-0F26DD2D7BC5}"/>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10</a:t>
            </a:fld>
            <a:endParaRPr lang="en-US" dirty="0"/>
          </a:p>
        </p:txBody>
      </p:sp>
      <p:sp>
        <p:nvSpPr>
          <p:cNvPr id="11" name="Segnaposto testo 10">
            <a:extLst>
              <a:ext uri="{FF2B5EF4-FFF2-40B4-BE49-F238E27FC236}">
                <a16:creationId xmlns:a16="http://schemas.microsoft.com/office/drawing/2014/main" id="{4E447CF8-4163-7FF5-F2B4-96297BC37FE2}"/>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D497A4C9-067C-ABE5-DC47-31D2A0E5819F}"/>
              </a:ext>
            </a:extLst>
          </p:cNvPr>
          <p:cNvSpPr>
            <a:spLocks noGrp="1"/>
          </p:cNvSpPr>
          <p:nvPr>
            <p:ph idx="1"/>
          </p:nvPr>
        </p:nvSpPr>
        <p:spPr>
          <a:xfrm>
            <a:off x="331695" y="1515035"/>
            <a:ext cx="10754770" cy="4258237"/>
          </a:xfrm>
        </p:spPr>
        <p:txBody>
          <a:bodyPr>
            <a:normAutofit fontScale="25000" lnSpcReduction="20000"/>
          </a:bodyPr>
          <a:lstStyle/>
          <a:p>
            <a:pPr marL="0" indent="0" algn="ctr">
              <a:buNone/>
            </a:pPr>
            <a:r>
              <a:rPr lang="it-IT" sz="11200" b="1" dirty="0">
                <a:effectLst>
                  <a:outerShdw blurRad="38100" dist="38100" dir="2700000" algn="tl">
                    <a:srgbClr val="000000">
                      <a:alpha val="43137"/>
                    </a:srgbClr>
                  </a:outerShdw>
                </a:effectLst>
                <a:latin typeface="Montserrat" panose="00000500000000000000" pitchFamily="2" charset="0"/>
              </a:rPr>
              <a:t>Bando Formare per Assumere</a:t>
            </a:r>
          </a:p>
          <a:p>
            <a:pPr marL="0" indent="0" algn="ctr">
              <a:buNone/>
            </a:pPr>
            <a:endParaRPr lang="it-IT" sz="7000" dirty="0">
              <a:effectLst>
                <a:outerShdw blurRad="38100" dist="38100" dir="2700000" algn="tl">
                  <a:srgbClr val="000000">
                    <a:alpha val="43137"/>
                  </a:srgbClr>
                </a:outerShdw>
              </a:effectLst>
              <a:latin typeface="Montserrat" panose="00000500000000000000" pitchFamily="2" charset="0"/>
            </a:endParaRPr>
          </a:p>
          <a:p>
            <a:r>
              <a:rPr lang="it-IT" sz="9800" dirty="0">
                <a:latin typeface="Montserrat" panose="00000500000000000000" pitchFamily="2" charset="0"/>
              </a:rPr>
              <a:t>Spese per formazione e assunzione</a:t>
            </a:r>
          </a:p>
          <a:p>
            <a:r>
              <a:rPr lang="it-IT" sz="9800" b="1" dirty="0">
                <a:latin typeface="Montserrat" panose="00000500000000000000" pitchFamily="2" charset="0"/>
              </a:rPr>
              <a:t>Voucher </a:t>
            </a:r>
            <a:r>
              <a:rPr lang="it-IT" sz="9800" dirty="0">
                <a:latin typeface="Montserrat" panose="00000500000000000000" pitchFamily="2" charset="0"/>
              </a:rPr>
              <a:t>per la formazione erogata fino ad un massimo di </a:t>
            </a:r>
            <a:r>
              <a:rPr lang="it-IT" sz="9800" b="1" dirty="0">
                <a:latin typeface="Montserrat" panose="00000500000000000000" pitchFamily="2" charset="0"/>
              </a:rPr>
              <a:t>3.000 € </a:t>
            </a:r>
            <a:r>
              <a:rPr lang="it-IT" sz="9800" dirty="0">
                <a:latin typeface="Montserrat" panose="00000500000000000000" pitchFamily="2" charset="0"/>
              </a:rPr>
              <a:t>per dipendente</a:t>
            </a:r>
            <a:endParaRPr lang="it-IT" sz="9800" b="1" dirty="0">
              <a:latin typeface="Montserrat" panose="00000500000000000000" pitchFamily="2" charset="0"/>
            </a:endParaRPr>
          </a:p>
          <a:p>
            <a:pPr algn="just"/>
            <a:r>
              <a:rPr lang="it-IT" sz="9800" b="1" dirty="0">
                <a:latin typeface="Montserrat" panose="00000500000000000000" pitchFamily="2" charset="0"/>
              </a:rPr>
              <a:t>Incentivo occupazionale </a:t>
            </a:r>
            <a:r>
              <a:rPr lang="it-IT" sz="9800" dirty="0">
                <a:latin typeface="Montserrat" panose="00000500000000000000" pitchFamily="2" charset="0"/>
              </a:rPr>
              <a:t>per assunzione con contratto di lavoro subordinato che si differenzia in base all’età del lavoratore da </a:t>
            </a:r>
            <a:r>
              <a:rPr lang="it-IT" sz="9800" b="1" dirty="0">
                <a:latin typeface="Montserrat" panose="00000500000000000000" pitchFamily="2" charset="0"/>
              </a:rPr>
              <a:t>1.500 €</a:t>
            </a:r>
            <a:r>
              <a:rPr lang="it-IT" sz="9800" dirty="0">
                <a:latin typeface="Montserrat" panose="00000500000000000000" pitchFamily="2" charset="0"/>
              </a:rPr>
              <a:t> a </a:t>
            </a:r>
            <a:r>
              <a:rPr lang="it-IT" sz="9800" b="1" dirty="0">
                <a:latin typeface="Montserrat" panose="00000500000000000000" pitchFamily="2" charset="0"/>
              </a:rPr>
              <a:t>8.000 €</a:t>
            </a:r>
          </a:p>
          <a:p>
            <a:r>
              <a:rPr lang="it-IT" sz="9800" dirty="0">
                <a:latin typeface="Montserrat" panose="00000500000000000000" pitchFamily="2" charset="0"/>
              </a:rPr>
              <a:t>Domande fino al </a:t>
            </a:r>
            <a:r>
              <a:rPr lang="it-IT" sz="9800" b="1" dirty="0">
                <a:latin typeface="Montserrat" panose="00000500000000000000" pitchFamily="2" charset="0"/>
              </a:rPr>
              <a:t>13 dicembre 2024</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209590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E168D7-7848-2700-DE62-C76A78D7AE64}"/>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762C5FD8-3D20-470B-E5AC-37C1275CCB68}"/>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E44C81B7-9B47-8268-F837-574D827F87E6}"/>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9F27B6B6-1673-DFAE-4980-7FB5EA50D8AA}"/>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11</a:t>
            </a:fld>
            <a:endParaRPr lang="en-US" dirty="0"/>
          </a:p>
        </p:txBody>
      </p:sp>
      <p:sp>
        <p:nvSpPr>
          <p:cNvPr id="11" name="Segnaposto testo 10">
            <a:extLst>
              <a:ext uri="{FF2B5EF4-FFF2-40B4-BE49-F238E27FC236}">
                <a16:creationId xmlns:a16="http://schemas.microsoft.com/office/drawing/2014/main" id="{93697C8D-8935-B6AD-D372-18E09FC6CBD3}"/>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59BE27FC-2B8C-233C-08B4-C45A4AB49A04}"/>
              </a:ext>
            </a:extLst>
          </p:cNvPr>
          <p:cNvSpPr>
            <a:spLocks noGrp="1"/>
          </p:cNvSpPr>
          <p:nvPr>
            <p:ph idx="1"/>
          </p:nvPr>
        </p:nvSpPr>
        <p:spPr>
          <a:xfrm>
            <a:off x="465243" y="1559860"/>
            <a:ext cx="10621221" cy="4213412"/>
          </a:xfrm>
        </p:spPr>
        <p:txBody>
          <a:bodyPr>
            <a:normAutofit fontScale="40000" lnSpcReduction="20000"/>
          </a:bodyPr>
          <a:lstStyle/>
          <a:p>
            <a:pPr marL="0" indent="0" algn="ctr">
              <a:buNone/>
            </a:pPr>
            <a:r>
              <a:rPr lang="it-IT" sz="7000" b="1" dirty="0">
                <a:effectLst>
                  <a:outerShdw blurRad="38100" dist="38100" dir="2700000" algn="tl">
                    <a:srgbClr val="000000">
                      <a:alpha val="43137"/>
                    </a:srgbClr>
                  </a:outerShdw>
                </a:effectLst>
                <a:latin typeface="Montserrat" panose="00000500000000000000" pitchFamily="2" charset="0"/>
              </a:rPr>
              <a:t>Bando Formazione Continua Regione Lombardia</a:t>
            </a:r>
            <a:endParaRPr lang="it-IT" sz="7000" dirty="0">
              <a:effectLst>
                <a:outerShdw blurRad="38100" dist="38100" dir="2700000" algn="tl">
                  <a:srgbClr val="000000">
                    <a:alpha val="43137"/>
                  </a:srgbClr>
                </a:outerShdw>
              </a:effectLst>
              <a:latin typeface="Montserrat" panose="00000500000000000000" pitchFamily="2" charset="0"/>
            </a:endParaRPr>
          </a:p>
          <a:p>
            <a:pPr algn="just"/>
            <a:r>
              <a:rPr lang="it-IT" sz="8000" dirty="0">
                <a:latin typeface="Montserrat" panose="00000500000000000000" pitchFamily="2" charset="0"/>
              </a:rPr>
              <a:t>Valore massimo dei </a:t>
            </a:r>
            <a:r>
              <a:rPr lang="it-IT" sz="8000" b="1" dirty="0">
                <a:latin typeface="Montserrat" panose="00000500000000000000" pitchFamily="2" charset="0"/>
              </a:rPr>
              <a:t>voucher </a:t>
            </a:r>
            <a:r>
              <a:rPr lang="it-IT" sz="8000" dirty="0">
                <a:latin typeface="Montserrat" panose="00000500000000000000" pitchFamily="2" charset="0"/>
              </a:rPr>
              <a:t>per la </a:t>
            </a:r>
            <a:r>
              <a:rPr lang="it-IT" sz="8000" b="1" dirty="0">
                <a:latin typeface="Montserrat" panose="00000500000000000000" pitchFamily="2" charset="0"/>
              </a:rPr>
              <a:t>formazione</a:t>
            </a:r>
            <a:r>
              <a:rPr lang="it-IT" sz="8000" dirty="0">
                <a:latin typeface="Montserrat" panose="00000500000000000000" pitchFamily="2" charset="0"/>
              </a:rPr>
              <a:t> pari a </a:t>
            </a:r>
            <a:r>
              <a:rPr lang="it-IT" sz="8000" b="1" dirty="0">
                <a:latin typeface="Montserrat" panose="00000500000000000000" pitchFamily="2" charset="0"/>
              </a:rPr>
              <a:t>50.000 €</a:t>
            </a:r>
            <a:r>
              <a:rPr lang="it-IT" sz="8000" dirty="0">
                <a:latin typeface="Montserrat" panose="00000500000000000000" pitchFamily="2" charset="0"/>
              </a:rPr>
              <a:t> per singola azienda – singolo voucher per dipendente fino a massimo </a:t>
            </a:r>
            <a:r>
              <a:rPr lang="it-IT" sz="8000" b="1" dirty="0">
                <a:latin typeface="Montserrat" panose="00000500000000000000" pitchFamily="2" charset="0"/>
              </a:rPr>
              <a:t>2.000 €</a:t>
            </a:r>
          </a:p>
          <a:p>
            <a:r>
              <a:rPr lang="it-IT" sz="8000" dirty="0">
                <a:latin typeface="Montserrat" panose="00000500000000000000" pitchFamily="2" charset="0"/>
              </a:rPr>
              <a:t>Fruizione dei corsi di formazione selezionabili dal Catalogo Regionale di Formazione Continua</a:t>
            </a:r>
          </a:p>
          <a:p>
            <a:r>
              <a:rPr lang="it-IT" sz="8000" dirty="0">
                <a:latin typeface="Montserrat" panose="00000500000000000000" pitchFamily="2" charset="0"/>
              </a:rPr>
              <a:t>Domande fino al </a:t>
            </a:r>
            <a:r>
              <a:rPr lang="it-IT" sz="8000" b="1" dirty="0">
                <a:latin typeface="Montserrat" panose="00000500000000000000" pitchFamily="2" charset="0"/>
              </a:rPr>
              <a:t>8 Novembre 2024</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293249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A25ED1-FA45-CA29-7E15-B52B857BFFBC}"/>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8A739794-ED33-CB20-821E-CBE15545146A}"/>
              </a:ext>
            </a:extLst>
          </p:cNvPr>
          <p:cNvSpPr>
            <a:spLocks noGrp="1"/>
          </p:cNvSpPr>
          <p:nvPr>
            <p:ph type="title"/>
          </p:nvPr>
        </p:nvSpPr>
        <p:spPr/>
        <p:txBody>
          <a:bodyPr/>
          <a:lstStyle/>
          <a:p>
            <a:pPr algn="ctr"/>
            <a:r>
              <a:rPr lang="it-IT" u="sng" dirty="0">
                <a:latin typeface="Montserrat" panose="00000500000000000000" pitchFamily="2" charset="0"/>
              </a:rPr>
              <a:t>LE AGEVOLAZIONI DI PROSSIMA PUBBLICAZIONE</a:t>
            </a:r>
          </a:p>
        </p:txBody>
      </p:sp>
      <p:sp>
        <p:nvSpPr>
          <p:cNvPr id="5" name="Segnaposto data 4">
            <a:extLst>
              <a:ext uri="{FF2B5EF4-FFF2-40B4-BE49-F238E27FC236}">
                <a16:creationId xmlns:a16="http://schemas.microsoft.com/office/drawing/2014/main" id="{C219500E-7283-F8D6-B3D4-6EE47E887438}"/>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B1107C49-4D7E-04A5-0EB3-6024C5225D21}"/>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12</a:t>
            </a:fld>
            <a:endParaRPr lang="en-US" dirty="0"/>
          </a:p>
        </p:txBody>
      </p:sp>
      <p:sp>
        <p:nvSpPr>
          <p:cNvPr id="11" name="Segnaposto testo 10">
            <a:extLst>
              <a:ext uri="{FF2B5EF4-FFF2-40B4-BE49-F238E27FC236}">
                <a16:creationId xmlns:a16="http://schemas.microsoft.com/office/drawing/2014/main" id="{867AE4AC-D187-2BA6-D88C-A1303945F399}"/>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06E24BEC-7D5C-2E92-F6CF-541D3124D424}"/>
              </a:ext>
            </a:extLst>
          </p:cNvPr>
          <p:cNvSpPr>
            <a:spLocks noGrp="1"/>
          </p:cNvSpPr>
          <p:nvPr>
            <p:ph idx="1"/>
          </p:nvPr>
        </p:nvSpPr>
        <p:spPr>
          <a:xfrm>
            <a:off x="645459" y="1703294"/>
            <a:ext cx="9774421" cy="4105836"/>
          </a:xfrm>
        </p:spPr>
        <p:txBody>
          <a:bodyPr>
            <a:normAutofit fontScale="92500" lnSpcReduction="20000"/>
          </a:bodyPr>
          <a:lstStyle/>
          <a:p>
            <a:pPr marL="0" indent="0" algn="ctr">
              <a:buNone/>
            </a:pPr>
            <a:r>
              <a:rPr lang="it-IT" sz="3500" b="1" dirty="0">
                <a:effectLst>
                  <a:outerShdw blurRad="38100" dist="38100" dir="2700000" algn="tl">
                    <a:srgbClr val="000000">
                      <a:alpha val="43137"/>
                    </a:srgbClr>
                  </a:outerShdw>
                </a:effectLst>
                <a:latin typeface="Montserrat" panose="00000500000000000000" pitchFamily="2" charset="0"/>
              </a:rPr>
              <a:t>Bando Nuova Impresa 2024</a:t>
            </a:r>
            <a:endParaRPr lang="it-IT" sz="3500" dirty="0">
              <a:latin typeface="Montserrat" panose="00000500000000000000" pitchFamily="2" charset="0"/>
            </a:endParaRPr>
          </a:p>
          <a:p>
            <a:pPr algn="just"/>
            <a:r>
              <a:rPr lang="it-IT" sz="3500" dirty="0">
                <a:latin typeface="Montserrat" panose="00000500000000000000" pitchFamily="2" charset="0"/>
              </a:rPr>
              <a:t>Per nuove imprese costituite nel 2024</a:t>
            </a:r>
          </a:p>
          <a:p>
            <a:pPr algn="just"/>
            <a:r>
              <a:rPr lang="it-IT" sz="3500" dirty="0">
                <a:latin typeface="Montserrat" panose="00000500000000000000" pitchFamily="2" charset="0"/>
              </a:rPr>
              <a:t>Spese per beni strumentali, macchinari, attrezzature, arredi, software, hardware.</a:t>
            </a:r>
          </a:p>
          <a:p>
            <a:pPr algn="just"/>
            <a:r>
              <a:rPr lang="it-IT" sz="3500" dirty="0">
                <a:latin typeface="Montserrat" panose="00000500000000000000" pitchFamily="2" charset="0"/>
              </a:rPr>
              <a:t>Contributo fino al </a:t>
            </a:r>
            <a:r>
              <a:rPr lang="it-IT" sz="3500" b="1" dirty="0">
                <a:latin typeface="Montserrat" panose="00000500000000000000" pitchFamily="2" charset="0"/>
              </a:rPr>
              <a:t>50%</a:t>
            </a:r>
            <a:r>
              <a:rPr lang="it-IT" sz="3500" dirty="0">
                <a:latin typeface="Montserrat" panose="00000500000000000000" pitchFamily="2" charset="0"/>
              </a:rPr>
              <a:t> della spesa e fino ad un massimo di </a:t>
            </a:r>
            <a:r>
              <a:rPr lang="it-IT" sz="3500" b="1" dirty="0">
                <a:latin typeface="Montserrat" panose="00000500000000000000" pitchFamily="2" charset="0"/>
              </a:rPr>
              <a:t>10.000 €</a:t>
            </a:r>
            <a:r>
              <a:rPr lang="it-IT" sz="3500" dirty="0">
                <a:latin typeface="Montserrat" panose="00000500000000000000" pitchFamily="2" charset="0"/>
              </a:rPr>
              <a:t>. Investimento minimo </a:t>
            </a:r>
            <a:r>
              <a:rPr lang="it-IT" sz="3500" b="1" dirty="0">
                <a:latin typeface="Montserrat" panose="00000500000000000000" pitchFamily="2" charset="0"/>
              </a:rPr>
              <a:t>3.000 € </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391897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BC4155-2C19-ACD8-02B4-1E0B97AD47AA}"/>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05CB4A86-ABCC-62FC-4910-AF15A948A91E}"/>
              </a:ext>
            </a:extLst>
          </p:cNvPr>
          <p:cNvSpPr>
            <a:spLocks noGrp="1"/>
          </p:cNvSpPr>
          <p:nvPr>
            <p:ph type="title"/>
          </p:nvPr>
        </p:nvSpPr>
        <p:spPr/>
        <p:txBody>
          <a:bodyPr/>
          <a:lstStyle/>
          <a:p>
            <a:pPr algn="ctr"/>
            <a:r>
              <a:rPr lang="it-IT" u="sng" dirty="0">
                <a:latin typeface="Montserrat" panose="00000500000000000000" pitchFamily="2" charset="0"/>
              </a:rPr>
              <a:t>LE AGEVOLAZIONI DI PROSSIMA PUBBLICAZIONE</a:t>
            </a:r>
          </a:p>
        </p:txBody>
      </p:sp>
      <p:sp>
        <p:nvSpPr>
          <p:cNvPr id="5" name="Segnaposto data 4">
            <a:extLst>
              <a:ext uri="{FF2B5EF4-FFF2-40B4-BE49-F238E27FC236}">
                <a16:creationId xmlns:a16="http://schemas.microsoft.com/office/drawing/2014/main" id="{C8083977-C21C-D6D4-2E6F-E37AEF03ED1F}"/>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D7585970-8EC9-D5D5-622B-9213B666F848}"/>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13</a:t>
            </a:fld>
            <a:endParaRPr lang="en-US" dirty="0"/>
          </a:p>
        </p:txBody>
      </p:sp>
      <p:sp>
        <p:nvSpPr>
          <p:cNvPr id="11" name="Segnaposto testo 10">
            <a:extLst>
              <a:ext uri="{FF2B5EF4-FFF2-40B4-BE49-F238E27FC236}">
                <a16:creationId xmlns:a16="http://schemas.microsoft.com/office/drawing/2014/main" id="{DD402B7A-6D8B-527B-CF56-954F25F6FBC2}"/>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989814E2-4B14-B606-F0EE-240F7A51D031}"/>
              </a:ext>
            </a:extLst>
          </p:cNvPr>
          <p:cNvSpPr>
            <a:spLocks noGrp="1"/>
          </p:cNvSpPr>
          <p:nvPr>
            <p:ph idx="1"/>
          </p:nvPr>
        </p:nvSpPr>
        <p:spPr>
          <a:xfrm>
            <a:off x="645459" y="1703294"/>
            <a:ext cx="9774421" cy="4105836"/>
          </a:xfrm>
        </p:spPr>
        <p:txBody>
          <a:bodyPr>
            <a:normAutofit fontScale="92500" lnSpcReduction="10000"/>
          </a:bodyPr>
          <a:lstStyle/>
          <a:p>
            <a:pPr marL="0" indent="0" algn="ctr">
              <a:buNone/>
            </a:pPr>
            <a:r>
              <a:rPr lang="it-IT" sz="3500" b="1" dirty="0">
                <a:effectLst>
                  <a:outerShdw blurRad="38100" dist="38100" dir="2700000" algn="tl">
                    <a:srgbClr val="000000">
                      <a:alpha val="43137"/>
                    </a:srgbClr>
                  </a:outerShdw>
                </a:effectLst>
                <a:latin typeface="Montserrat" panose="00000500000000000000" pitchFamily="2" charset="0"/>
              </a:rPr>
              <a:t>Bando Fiere Internazionali, Nazionali, Regionali</a:t>
            </a:r>
            <a:endParaRPr lang="it-IT" sz="3500" dirty="0">
              <a:effectLst>
                <a:outerShdw blurRad="38100" dist="38100" dir="2700000" algn="tl">
                  <a:srgbClr val="000000">
                    <a:alpha val="43137"/>
                  </a:srgbClr>
                </a:outerShdw>
              </a:effectLst>
              <a:latin typeface="Montserrat" panose="00000500000000000000" pitchFamily="2" charset="0"/>
            </a:endParaRPr>
          </a:p>
          <a:p>
            <a:r>
              <a:rPr lang="it-IT" sz="3500" dirty="0">
                <a:latin typeface="Montserrat" panose="00000500000000000000" pitchFamily="2" charset="0"/>
              </a:rPr>
              <a:t>noleggio e allestimento dell’area espositiva, iscrizione al catalogo, trasporto, promozione e marketing</a:t>
            </a:r>
          </a:p>
          <a:p>
            <a:r>
              <a:rPr lang="it-IT" sz="3500" dirty="0">
                <a:latin typeface="Montserrat" panose="00000500000000000000" pitchFamily="2" charset="0"/>
              </a:rPr>
              <a:t>Contributo a fondo perduto in % fissa in base alla tipologia di fiera</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146265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4AC873-BC29-70EB-6553-A9D1FC87A7B9}"/>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34AE446C-82FF-E660-3B3F-92906B7A894F}"/>
              </a:ext>
            </a:extLst>
          </p:cNvPr>
          <p:cNvSpPr>
            <a:spLocks noGrp="1"/>
          </p:cNvSpPr>
          <p:nvPr>
            <p:ph type="title"/>
          </p:nvPr>
        </p:nvSpPr>
        <p:spPr/>
        <p:txBody>
          <a:bodyPr/>
          <a:lstStyle/>
          <a:p>
            <a:pPr algn="ctr"/>
            <a:r>
              <a:rPr lang="it-IT" u="sng" dirty="0">
                <a:latin typeface="Montserrat" panose="00000500000000000000" pitchFamily="2" charset="0"/>
              </a:rPr>
              <a:t>LE AGEVOLAZIONI DI PROSSIMA PUBBLICAZIONE</a:t>
            </a:r>
          </a:p>
        </p:txBody>
      </p:sp>
      <p:sp>
        <p:nvSpPr>
          <p:cNvPr id="5" name="Segnaposto data 4">
            <a:extLst>
              <a:ext uri="{FF2B5EF4-FFF2-40B4-BE49-F238E27FC236}">
                <a16:creationId xmlns:a16="http://schemas.microsoft.com/office/drawing/2014/main" id="{67937263-1403-89D6-D9ED-DB918520C751}"/>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22085D76-8E3A-2A28-D22E-147FF2A7F219}"/>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14</a:t>
            </a:fld>
            <a:endParaRPr lang="en-US" dirty="0"/>
          </a:p>
        </p:txBody>
      </p:sp>
      <p:sp>
        <p:nvSpPr>
          <p:cNvPr id="11" name="Segnaposto testo 10">
            <a:extLst>
              <a:ext uri="{FF2B5EF4-FFF2-40B4-BE49-F238E27FC236}">
                <a16:creationId xmlns:a16="http://schemas.microsoft.com/office/drawing/2014/main" id="{BE044A15-C0F3-85DB-AF87-000D01D453CF}"/>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EA461454-0BA7-C381-C689-6F2F375EC35B}"/>
              </a:ext>
            </a:extLst>
          </p:cNvPr>
          <p:cNvSpPr>
            <a:spLocks noGrp="1"/>
          </p:cNvSpPr>
          <p:nvPr>
            <p:ph idx="1"/>
          </p:nvPr>
        </p:nvSpPr>
        <p:spPr>
          <a:xfrm>
            <a:off x="645459" y="1703294"/>
            <a:ext cx="9774421" cy="4105836"/>
          </a:xfrm>
        </p:spPr>
        <p:txBody>
          <a:bodyPr>
            <a:normAutofit fontScale="92500" lnSpcReduction="10000"/>
          </a:bodyPr>
          <a:lstStyle/>
          <a:p>
            <a:pPr marL="0" indent="0" algn="ctr">
              <a:buNone/>
            </a:pPr>
            <a:r>
              <a:rPr lang="it-IT" sz="3500" b="1" dirty="0">
                <a:effectLst>
                  <a:outerShdw blurRad="38100" dist="38100" dir="2700000" algn="tl">
                    <a:srgbClr val="000000">
                      <a:alpha val="43137"/>
                    </a:srgbClr>
                  </a:outerShdw>
                </a:effectLst>
                <a:latin typeface="Montserrat" panose="00000500000000000000" pitchFamily="2" charset="0"/>
              </a:rPr>
              <a:t>Bando Linea Internazionalizzazione</a:t>
            </a:r>
          </a:p>
          <a:p>
            <a:r>
              <a:rPr lang="it-IT" sz="3500" dirty="0">
                <a:latin typeface="Montserrat" panose="00000500000000000000" pitchFamily="2" charset="0"/>
              </a:rPr>
              <a:t>Spese per partecipazione a fiere realizzazione showroom, creazione spazi espositivi, vetrine, spese comunicazione, consulenze (es. </a:t>
            </a:r>
            <a:r>
              <a:rPr lang="it-IT" sz="3500" dirty="0" err="1">
                <a:latin typeface="Montserrat" panose="00000500000000000000" pitchFamily="2" charset="0"/>
              </a:rPr>
              <a:t>Temporary</a:t>
            </a:r>
            <a:r>
              <a:rPr lang="it-IT" sz="3500" dirty="0">
                <a:latin typeface="Montserrat" panose="00000500000000000000" pitchFamily="2" charset="0"/>
              </a:rPr>
              <a:t> Export Manager)</a:t>
            </a:r>
          </a:p>
          <a:p>
            <a:r>
              <a:rPr lang="it-IT" sz="3500" dirty="0">
                <a:latin typeface="Montserrat" panose="00000500000000000000" pitchFamily="2" charset="0"/>
              </a:rPr>
              <a:t>Contributo a fondo perduto del </a:t>
            </a:r>
            <a:r>
              <a:rPr lang="it-IT" sz="3500" b="1" dirty="0">
                <a:latin typeface="Montserrat" panose="00000500000000000000" pitchFamily="2" charset="0"/>
              </a:rPr>
              <a:t>20%</a:t>
            </a:r>
            <a:r>
              <a:rPr lang="it-IT" sz="3500" dirty="0">
                <a:latin typeface="Montserrat" panose="00000500000000000000" pitchFamily="2" charset="0"/>
              </a:rPr>
              <a:t> della spesa ammissibile e finanziamento </a:t>
            </a:r>
            <a:r>
              <a:rPr lang="it-IT" sz="3500" b="1" dirty="0">
                <a:latin typeface="Montserrat" panose="00000500000000000000" pitchFamily="2" charset="0"/>
              </a:rPr>
              <a:t>80%</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259708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BBC65A-E713-4793-3304-1E369B0982DF}"/>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7D23B402-28B3-4CE1-69C4-21DB4961B56D}"/>
              </a:ext>
            </a:extLst>
          </p:cNvPr>
          <p:cNvSpPr>
            <a:spLocks noGrp="1"/>
          </p:cNvSpPr>
          <p:nvPr>
            <p:ph type="title"/>
          </p:nvPr>
        </p:nvSpPr>
        <p:spPr/>
        <p:txBody>
          <a:bodyPr>
            <a:normAutofit fontScale="90000"/>
          </a:bodyPr>
          <a:lstStyle/>
          <a:p>
            <a:pPr algn="ctr"/>
            <a:r>
              <a:rPr lang="it-IT" u="sng" dirty="0">
                <a:latin typeface="Montserrat" panose="00000500000000000000" pitchFamily="2" charset="0"/>
              </a:rPr>
              <a:t>ISTRUZIONI PER VERIFICARE L’AMMISSIBILITA’ DELLA DOMANDA E  REDIGERLA</a:t>
            </a:r>
          </a:p>
        </p:txBody>
      </p:sp>
      <p:sp>
        <p:nvSpPr>
          <p:cNvPr id="10" name="Segnaposto contenuto 9">
            <a:extLst>
              <a:ext uri="{FF2B5EF4-FFF2-40B4-BE49-F238E27FC236}">
                <a16:creationId xmlns:a16="http://schemas.microsoft.com/office/drawing/2014/main" id="{C4B0744A-EF16-9E66-CC42-CDFA9FAF07C5}"/>
              </a:ext>
            </a:extLst>
          </p:cNvPr>
          <p:cNvSpPr>
            <a:spLocks noGrp="1"/>
          </p:cNvSpPr>
          <p:nvPr>
            <p:ph idx="1"/>
          </p:nvPr>
        </p:nvSpPr>
        <p:spPr>
          <a:xfrm>
            <a:off x="472149" y="1658472"/>
            <a:ext cx="10500651" cy="4150660"/>
          </a:xfrm>
        </p:spPr>
        <p:txBody>
          <a:bodyPr>
            <a:normAutofit fontScale="85000" lnSpcReduction="20000"/>
          </a:bodyPr>
          <a:lstStyle/>
          <a:p>
            <a:pPr marL="0" indent="0" algn="just">
              <a:buNone/>
            </a:pPr>
            <a:r>
              <a:rPr lang="it-IT" sz="2800" dirty="0">
                <a:latin typeface="Montserrat" panose="00000500000000000000" pitchFamily="2" charset="0"/>
              </a:rPr>
              <a:t>Al fine di poter identificare lo strumento agevolativo idoneo a rispondere ai bisogni aziendali ed a sostenere l’investimento che si intende effettuare, nonché a verificare il possesso dei requisiti previsti, l’azienda deve fornire:</a:t>
            </a:r>
          </a:p>
          <a:p>
            <a:pPr algn="just"/>
            <a:r>
              <a:rPr lang="it-IT" sz="2800" dirty="0">
                <a:latin typeface="Montserrat" panose="00000500000000000000" pitchFamily="2" charset="0"/>
              </a:rPr>
              <a:t>Codice </a:t>
            </a:r>
            <a:r>
              <a:rPr lang="it-IT" sz="2800" b="1" dirty="0">
                <a:latin typeface="Montserrat" panose="00000500000000000000" pitchFamily="2" charset="0"/>
              </a:rPr>
              <a:t>ATECO</a:t>
            </a:r>
            <a:r>
              <a:rPr lang="it-IT" sz="2800" dirty="0">
                <a:latin typeface="Montserrat" panose="00000500000000000000" pitchFamily="2" charset="0"/>
              </a:rPr>
              <a:t> e visura camerale</a:t>
            </a:r>
          </a:p>
          <a:p>
            <a:pPr algn="just"/>
            <a:r>
              <a:rPr lang="it-IT" sz="2800" dirty="0">
                <a:latin typeface="Montserrat" panose="00000500000000000000" pitchFamily="2" charset="0"/>
              </a:rPr>
              <a:t>la </a:t>
            </a:r>
            <a:r>
              <a:rPr lang="it-IT" sz="2800" b="1" dirty="0">
                <a:latin typeface="Montserrat" panose="00000500000000000000" pitchFamily="2" charset="0"/>
              </a:rPr>
              <a:t>dimensione</a:t>
            </a:r>
            <a:r>
              <a:rPr lang="it-IT" sz="2800" dirty="0">
                <a:latin typeface="Montserrat" panose="00000500000000000000" pitchFamily="2" charset="0"/>
              </a:rPr>
              <a:t> dell’investimento che si sta progettando e la tipologia di spese previste.</a:t>
            </a:r>
          </a:p>
          <a:p>
            <a:pPr algn="just"/>
            <a:r>
              <a:rPr lang="it-IT" sz="2800" b="1" dirty="0">
                <a:latin typeface="Montserrat" panose="00000500000000000000" pitchFamily="2" charset="0"/>
              </a:rPr>
              <a:t>Carta Nazionale dei servizi </a:t>
            </a:r>
            <a:r>
              <a:rPr lang="it-IT" sz="2800" dirty="0">
                <a:latin typeface="Montserrat" panose="00000500000000000000" pitchFamily="2" charset="0"/>
              </a:rPr>
              <a:t>(CNS) e firma digitale. Per poter presentare le domande di agevolazione a valere su qualsiasi bando è indispensabile essere in possesso dell’identità digitale.</a:t>
            </a:r>
          </a:p>
          <a:p>
            <a:endParaRPr lang="it-IT" dirty="0"/>
          </a:p>
          <a:p>
            <a:endParaRPr lang="it-IT" dirty="0"/>
          </a:p>
          <a:p>
            <a:endParaRPr lang="it-IT" dirty="0"/>
          </a:p>
        </p:txBody>
      </p:sp>
      <p:sp>
        <p:nvSpPr>
          <p:cNvPr id="5" name="Segnaposto data 4">
            <a:extLst>
              <a:ext uri="{FF2B5EF4-FFF2-40B4-BE49-F238E27FC236}">
                <a16:creationId xmlns:a16="http://schemas.microsoft.com/office/drawing/2014/main" id="{C771B8A2-433C-2D11-922B-E8C47641A760}"/>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72425A75-82B0-10D2-0E85-5DB6AA501276}"/>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15</a:t>
            </a:fld>
            <a:endParaRPr lang="en-US" dirty="0"/>
          </a:p>
        </p:txBody>
      </p:sp>
      <p:sp>
        <p:nvSpPr>
          <p:cNvPr id="11" name="Segnaposto testo 10">
            <a:extLst>
              <a:ext uri="{FF2B5EF4-FFF2-40B4-BE49-F238E27FC236}">
                <a16:creationId xmlns:a16="http://schemas.microsoft.com/office/drawing/2014/main" id="{C3530EF3-B7D5-73CC-41F6-A3452285A9F7}"/>
              </a:ext>
            </a:extLst>
          </p:cNvPr>
          <p:cNvSpPr>
            <a:spLocks noGrp="1"/>
          </p:cNvSpPr>
          <p:nvPr>
            <p:ph type="body" sz="quarter" idx="12"/>
          </p:nvPr>
        </p:nvSpPr>
        <p:spPr>
          <a:xfrm>
            <a:off x="472149" y="6052428"/>
            <a:ext cx="6266276" cy="446088"/>
          </a:xfrm>
        </p:spPr>
        <p:txBody>
          <a:bodyPr>
            <a:normAutofit fontScale="77500" lnSpcReduction="20000"/>
          </a:bodyPr>
          <a:lstStyle/>
          <a:p>
            <a:r>
              <a:rPr lang="it-IT" dirty="0"/>
              <a:t>BANDI E CONTRIBUTI PER FAR CRESCERE LA TUA IMPRESA- VIALE ROOSVELT 15 COMO </a:t>
            </a:r>
          </a:p>
        </p:txBody>
      </p:sp>
    </p:spTree>
    <p:extLst>
      <p:ext uri="{BB962C8B-B14F-4D97-AF65-F5344CB8AC3E}">
        <p14:creationId xmlns:p14="http://schemas.microsoft.com/office/powerpoint/2010/main" val="2441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91DC6D57-862A-9BBC-E495-6A5037516A01}"/>
              </a:ext>
            </a:extLst>
          </p:cNvPr>
          <p:cNvSpPr>
            <a:spLocks noGrp="1"/>
          </p:cNvSpPr>
          <p:nvPr>
            <p:ph type="title"/>
          </p:nvPr>
        </p:nvSpPr>
        <p:spPr/>
        <p:txBody>
          <a:bodyPr/>
          <a:lstStyle/>
          <a:p>
            <a:pPr algn="ctr"/>
            <a:r>
              <a:rPr lang="it-IT" dirty="0" err="1">
                <a:latin typeface="Montserrat" panose="00000500000000000000" pitchFamily="2" charset="0"/>
              </a:rPr>
              <a:t>InTRODUZIONE</a:t>
            </a:r>
            <a:endParaRPr lang="it-IT" dirty="0">
              <a:latin typeface="Montserrat" panose="00000500000000000000" pitchFamily="2" charset="0"/>
            </a:endParaRPr>
          </a:p>
        </p:txBody>
      </p:sp>
      <p:sp>
        <p:nvSpPr>
          <p:cNvPr id="10" name="Segnaposto contenuto 9">
            <a:extLst>
              <a:ext uri="{FF2B5EF4-FFF2-40B4-BE49-F238E27FC236}">
                <a16:creationId xmlns:a16="http://schemas.microsoft.com/office/drawing/2014/main" id="{057CD76D-26D8-747E-E9A0-637166615228}"/>
              </a:ext>
            </a:extLst>
          </p:cNvPr>
          <p:cNvSpPr>
            <a:spLocks noGrp="1"/>
          </p:cNvSpPr>
          <p:nvPr>
            <p:ph idx="1"/>
          </p:nvPr>
        </p:nvSpPr>
        <p:spPr>
          <a:xfrm>
            <a:off x="591671" y="1532965"/>
            <a:ext cx="9828209" cy="4276165"/>
          </a:xfrm>
        </p:spPr>
        <p:txBody>
          <a:bodyPr>
            <a:normAutofit fontScale="92500"/>
          </a:bodyPr>
          <a:lstStyle/>
          <a:p>
            <a:pPr marL="0" indent="0" algn="just">
              <a:buNone/>
            </a:pPr>
            <a:r>
              <a:rPr lang="it-IT" sz="2600" kern="100" dirty="0">
                <a:effectLst/>
                <a:latin typeface="Montserrat" panose="00000500000000000000" pitchFamily="2" charset="0"/>
                <a:ea typeface="Calibri" panose="020F0502020204030204" pitchFamily="34" charset="0"/>
                <a:cs typeface="Times New Roman" panose="02020603050405020304" pitchFamily="18" charset="0"/>
              </a:rPr>
              <a:t>La legge n. </a:t>
            </a:r>
            <a:r>
              <a:rPr lang="it-IT" sz="2600" b="1" kern="100" dirty="0">
                <a:effectLst/>
                <a:latin typeface="Montserrat" panose="00000500000000000000" pitchFamily="2" charset="0"/>
                <a:ea typeface="Calibri" panose="020F0502020204030204" pitchFamily="34" charset="0"/>
                <a:cs typeface="Times New Roman" panose="02020603050405020304" pitchFamily="18" charset="0"/>
              </a:rPr>
              <a:t>213/2023</a:t>
            </a:r>
            <a:r>
              <a:rPr lang="it-IT" sz="2600" kern="100" dirty="0">
                <a:effectLst/>
                <a:latin typeface="Montserrat" panose="00000500000000000000" pitchFamily="2" charset="0"/>
                <a:ea typeface="Calibri" panose="020F0502020204030204" pitchFamily="34" charset="0"/>
                <a:cs typeface="Times New Roman" panose="02020603050405020304" pitchFamily="18" charset="0"/>
              </a:rPr>
              <a:t> (legge di Bilancio 2024) ha rinnovato alcuni incentivi dedicati alle imprese, avviate negli anni scorsi e prorogate anche per l'anno in corso, inoltre ed ha disposto ulteriori stanziamenti a favore delle PMI, definendo così il quadro di regole e agevolazioni previste per il 2024. L’obiettivo è quello fornire aiuti alle imprese esistenti, incentivare gli investimenti, la digitalizzazione, la nascita di nuove imprese  e, in generale, rilanciare il sistema imprenditoriale nel panorama più vasto del PNRR.</a:t>
            </a:r>
          </a:p>
          <a:p>
            <a:pPr marL="0" indent="0">
              <a:buNone/>
            </a:pPr>
            <a:endParaRPr lang="it-IT" sz="1800"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it-IT" dirty="0">
              <a:latin typeface="Montserrat" panose="00000500000000000000" pitchFamily="2" charset="0"/>
            </a:endParaRPr>
          </a:p>
        </p:txBody>
      </p:sp>
      <p:sp>
        <p:nvSpPr>
          <p:cNvPr id="5" name="Segnaposto data 4">
            <a:extLst>
              <a:ext uri="{FF2B5EF4-FFF2-40B4-BE49-F238E27FC236}">
                <a16:creationId xmlns:a16="http://schemas.microsoft.com/office/drawing/2014/main" id="{CEB6E2B9-F50B-930C-B9B7-CA6B79621C2E}"/>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04CC9376-9D92-C7E3-380F-FA7149F9913C}"/>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2</a:t>
            </a:fld>
            <a:endParaRPr lang="en-US" dirty="0"/>
          </a:p>
        </p:txBody>
      </p:sp>
      <p:sp>
        <p:nvSpPr>
          <p:cNvPr id="11" name="Segnaposto testo 10">
            <a:extLst>
              <a:ext uri="{FF2B5EF4-FFF2-40B4-BE49-F238E27FC236}">
                <a16:creationId xmlns:a16="http://schemas.microsoft.com/office/drawing/2014/main" id="{E239FE70-AB99-52C6-D3CC-028BDDFBC763}"/>
              </a:ext>
            </a:extLst>
          </p:cNvPr>
          <p:cNvSpPr>
            <a:spLocks noGrp="1"/>
          </p:cNvSpPr>
          <p:nvPr>
            <p:ph type="body" sz="quarter" idx="12"/>
          </p:nvPr>
        </p:nvSpPr>
        <p:spPr>
          <a:xfrm>
            <a:off x="472149" y="6052428"/>
            <a:ext cx="6266276" cy="446088"/>
          </a:xfrm>
        </p:spPr>
        <p:txBody>
          <a:bodyPr>
            <a:normAutofit fontScale="77500" lnSpcReduction="20000"/>
          </a:bodyPr>
          <a:lstStyle/>
          <a:p>
            <a:r>
              <a:rPr lang="it-IT" dirty="0"/>
              <a:t>BANDI E CONTRIBUTI PER FAR CRESCERE LA TUA IMPRESA- VIALE ROOSVELT 15 COMO </a:t>
            </a:r>
          </a:p>
        </p:txBody>
      </p:sp>
    </p:spTree>
    <p:extLst>
      <p:ext uri="{BB962C8B-B14F-4D97-AF65-F5344CB8AC3E}">
        <p14:creationId xmlns:p14="http://schemas.microsoft.com/office/powerpoint/2010/main" val="153611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66C733-F0B7-764E-2AE7-8B557E70F3B9}"/>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EE915898-97D5-2475-2246-11DA4A5D0B94}"/>
              </a:ext>
            </a:extLst>
          </p:cNvPr>
          <p:cNvSpPr>
            <a:spLocks noGrp="1"/>
          </p:cNvSpPr>
          <p:nvPr>
            <p:ph type="title"/>
          </p:nvPr>
        </p:nvSpPr>
        <p:spPr/>
        <p:txBody>
          <a:bodyPr/>
          <a:lstStyle/>
          <a:p>
            <a:pPr algn="ctr"/>
            <a:r>
              <a:rPr lang="it-IT" dirty="0" err="1">
                <a:latin typeface="Montserrat" panose="00000500000000000000" pitchFamily="2" charset="0"/>
              </a:rPr>
              <a:t>InTRODUZIONE</a:t>
            </a:r>
            <a:endParaRPr lang="it-IT" dirty="0">
              <a:latin typeface="Montserrat" panose="00000500000000000000" pitchFamily="2" charset="0"/>
            </a:endParaRPr>
          </a:p>
        </p:txBody>
      </p:sp>
      <p:sp>
        <p:nvSpPr>
          <p:cNvPr id="10" name="Segnaposto contenuto 9">
            <a:extLst>
              <a:ext uri="{FF2B5EF4-FFF2-40B4-BE49-F238E27FC236}">
                <a16:creationId xmlns:a16="http://schemas.microsoft.com/office/drawing/2014/main" id="{1466573E-80A6-F8F1-E807-5C60FA35342A}"/>
              </a:ext>
            </a:extLst>
          </p:cNvPr>
          <p:cNvSpPr>
            <a:spLocks noGrp="1"/>
          </p:cNvSpPr>
          <p:nvPr>
            <p:ph idx="1"/>
          </p:nvPr>
        </p:nvSpPr>
        <p:spPr>
          <a:xfrm>
            <a:off x="690282" y="1541929"/>
            <a:ext cx="9729598" cy="4267201"/>
          </a:xfrm>
        </p:spPr>
        <p:txBody>
          <a:bodyPr>
            <a:normAutofit/>
          </a:bodyPr>
          <a:lstStyle/>
          <a:p>
            <a:pPr marL="0" indent="0" algn="just">
              <a:buNone/>
            </a:pPr>
            <a:r>
              <a:rPr lang="it-IT" kern="100" dirty="0">
                <a:effectLst/>
                <a:latin typeface="Montserrat" panose="00000500000000000000" pitchFamily="2" charset="0"/>
                <a:ea typeface="Calibri" panose="020F0502020204030204" pitchFamily="34" charset="0"/>
                <a:cs typeface="Times New Roman" panose="02020603050405020304" pitchFamily="18" charset="0"/>
              </a:rPr>
              <a:t>Nelle prossime slide verrà illustrata una sintesi dei bandi attualmente disponibili per sostenere gli investimenti in diversi ambiti. Successivamente invece verrà effettuata una panoramica dei bandi di prossima pubblicazione, poiché nel corso dell’anno le imprese avranno a disposizione ulteriori incentivi, che verranno attivati a valere sulla nuova Programmazione Regionale PR FESR 2021-27.</a:t>
            </a:r>
          </a:p>
          <a:p>
            <a:pPr marL="0" indent="0">
              <a:buNone/>
            </a:pPr>
            <a:endParaRPr lang="it-IT"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it-IT" dirty="0"/>
          </a:p>
        </p:txBody>
      </p:sp>
      <p:sp>
        <p:nvSpPr>
          <p:cNvPr id="5" name="Segnaposto data 4">
            <a:extLst>
              <a:ext uri="{FF2B5EF4-FFF2-40B4-BE49-F238E27FC236}">
                <a16:creationId xmlns:a16="http://schemas.microsoft.com/office/drawing/2014/main" id="{AD35FB03-9E6C-543F-13F7-5E59DA882189}"/>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743DB33C-D6AF-708E-7D03-1ED3CB328105}"/>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3</a:t>
            </a:fld>
            <a:endParaRPr lang="en-US" dirty="0"/>
          </a:p>
        </p:txBody>
      </p:sp>
      <p:sp>
        <p:nvSpPr>
          <p:cNvPr id="11" name="Segnaposto testo 10">
            <a:extLst>
              <a:ext uri="{FF2B5EF4-FFF2-40B4-BE49-F238E27FC236}">
                <a16:creationId xmlns:a16="http://schemas.microsoft.com/office/drawing/2014/main" id="{A52086FD-76EB-F39E-233D-CEA25F170833}"/>
              </a:ext>
            </a:extLst>
          </p:cNvPr>
          <p:cNvSpPr>
            <a:spLocks noGrp="1"/>
          </p:cNvSpPr>
          <p:nvPr>
            <p:ph type="body" sz="quarter" idx="12"/>
          </p:nvPr>
        </p:nvSpPr>
        <p:spPr>
          <a:xfrm>
            <a:off x="472149" y="6052428"/>
            <a:ext cx="6266276" cy="446088"/>
          </a:xfrm>
        </p:spPr>
        <p:txBody>
          <a:bodyPr>
            <a:normAutofit fontScale="77500" lnSpcReduction="20000"/>
          </a:bodyPr>
          <a:lstStyle/>
          <a:p>
            <a:r>
              <a:rPr lang="it-IT" dirty="0"/>
              <a:t>BANDI E CONTRIBUTI PER FAR CRESCERE LA TUA IMPRESA- VIALE ROOSVELT 15 COMO </a:t>
            </a:r>
          </a:p>
        </p:txBody>
      </p:sp>
    </p:spTree>
    <p:extLst>
      <p:ext uri="{BB962C8B-B14F-4D97-AF65-F5344CB8AC3E}">
        <p14:creationId xmlns:p14="http://schemas.microsoft.com/office/powerpoint/2010/main" val="50195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C4BACD-218A-726B-E526-53A46D65F0EC}"/>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E29AEFB3-F8B1-CA0D-48BA-19800F09FDAA}"/>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E48B0733-EF82-587E-4FCF-FA75894847E1}"/>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5A67B788-D039-837F-1135-89CC930A9842}"/>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4</a:t>
            </a:fld>
            <a:endParaRPr lang="en-US" dirty="0"/>
          </a:p>
        </p:txBody>
      </p:sp>
      <p:sp>
        <p:nvSpPr>
          <p:cNvPr id="11" name="Segnaposto testo 10">
            <a:extLst>
              <a:ext uri="{FF2B5EF4-FFF2-40B4-BE49-F238E27FC236}">
                <a16:creationId xmlns:a16="http://schemas.microsoft.com/office/drawing/2014/main" id="{DCBC63E4-BF1F-9EAB-787C-A7C2892B5BDE}"/>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D20B7AA9-EA69-393B-41E1-E436742D67A7}"/>
              </a:ext>
            </a:extLst>
          </p:cNvPr>
          <p:cNvSpPr>
            <a:spLocks noGrp="1"/>
          </p:cNvSpPr>
          <p:nvPr>
            <p:ph idx="1"/>
          </p:nvPr>
        </p:nvSpPr>
        <p:spPr>
          <a:xfrm>
            <a:off x="645459" y="1703294"/>
            <a:ext cx="9774421" cy="4105836"/>
          </a:xfrm>
        </p:spPr>
        <p:txBody>
          <a:bodyPr/>
          <a:lstStyle/>
          <a:p>
            <a:pPr marL="0" indent="0" algn="ctr">
              <a:buNone/>
            </a:pPr>
            <a:r>
              <a:rPr lang="it-IT" sz="3200" b="1" dirty="0">
                <a:effectLst>
                  <a:outerShdw blurRad="38100" dist="38100" dir="2700000" algn="tl">
                    <a:srgbClr val="000000">
                      <a:alpha val="43137"/>
                    </a:srgbClr>
                  </a:outerShdw>
                </a:effectLst>
                <a:latin typeface="Montserrat" panose="00000500000000000000" pitchFamily="2" charset="0"/>
              </a:rPr>
              <a:t>Riconoscimento attività storiche e di tradizione</a:t>
            </a:r>
          </a:p>
          <a:p>
            <a:r>
              <a:rPr lang="it-IT" sz="3200" dirty="0">
                <a:latin typeface="Montserrat" panose="00000500000000000000" pitchFamily="2" charset="0"/>
              </a:rPr>
              <a:t>Iscrizione elenco regionale</a:t>
            </a:r>
          </a:p>
          <a:p>
            <a:r>
              <a:rPr lang="it-IT" sz="3200" dirty="0">
                <a:latin typeface="Montserrat" panose="00000500000000000000" pitchFamily="2" charset="0"/>
              </a:rPr>
              <a:t>Conferimento marchio identificativo</a:t>
            </a:r>
          </a:p>
          <a:p>
            <a:r>
              <a:rPr lang="it-IT" sz="3200" dirty="0">
                <a:latin typeface="Montserrat" panose="00000500000000000000" pitchFamily="2" charset="0"/>
              </a:rPr>
              <a:t>Importante onorificenza </a:t>
            </a: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221190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24EFCB-4D1B-0A1E-898F-73B85F90FFDA}"/>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5EF78ECE-9B7E-59E9-6016-DAC55C42AA37}"/>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F816DBE8-D062-182A-E3E7-7162D5B456A1}"/>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8BF533F4-CD01-E687-7B9B-F2DCBB09B09B}"/>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5</a:t>
            </a:fld>
            <a:endParaRPr lang="en-US" dirty="0"/>
          </a:p>
        </p:txBody>
      </p:sp>
      <p:sp>
        <p:nvSpPr>
          <p:cNvPr id="11" name="Segnaposto testo 10">
            <a:extLst>
              <a:ext uri="{FF2B5EF4-FFF2-40B4-BE49-F238E27FC236}">
                <a16:creationId xmlns:a16="http://schemas.microsoft.com/office/drawing/2014/main" id="{CBD6B18F-1187-B29C-8BB4-333546E10DDC}"/>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C459E576-A782-9356-F825-A83F260A16BC}"/>
              </a:ext>
            </a:extLst>
          </p:cNvPr>
          <p:cNvSpPr>
            <a:spLocks noGrp="1"/>
          </p:cNvSpPr>
          <p:nvPr>
            <p:ph idx="1"/>
          </p:nvPr>
        </p:nvSpPr>
        <p:spPr>
          <a:xfrm>
            <a:off x="645459" y="1703294"/>
            <a:ext cx="9774421" cy="4105836"/>
          </a:xfrm>
        </p:spPr>
        <p:txBody>
          <a:bodyPr/>
          <a:lstStyle/>
          <a:p>
            <a:pPr marL="0" indent="0" algn="ctr">
              <a:buNone/>
            </a:pPr>
            <a:r>
              <a:rPr lang="it-IT" sz="3200" b="1" dirty="0">
                <a:effectLst>
                  <a:outerShdw blurRad="38100" dist="38100" dir="2700000" algn="tl">
                    <a:srgbClr val="000000">
                      <a:alpha val="43137"/>
                    </a:srgbClr>
                  </a:outerShdw>
                </a:effectLst>
                <a:latin typeface="Montserrat" panose="00000500000000000000" pitchFamily="2" charset="0"/>
              </a:rPr>
              <a:t>Bando ristorazione e pasticcerie</a:t>
            </a:r>
          </a:p>
          <a:p>
            <a:r>
              <a:rPr lang="it-IT" sz="3200" dirty="0">
                <a:latin typeface="Montserrat" panose="00000500000000000000" pitchFamily="2" charset="0"/>
              </a:rPr>
              <a:t>Acquisto macchinari e beni strumentali</a:t>
            </a:r>
          </a:p>
          <a:p>
            <a:r>
              <a:rPr lang="it-IT" sz="3200" dirty="0">
                <a:latin typeface="Montserrat" panose="00000500000000000000" pitchFamily="2" charset="0"/>
              </a:rPr>
              <a:t>Contributo a fondo perduto del </a:t>
            </a:r>
            <a:r>
              <a:rPr lang="it-IT" sz="3200" b="1" dirty="0">
                <a:latin typeface="Montserrat" panose="00000500000000000000" pitchFamily="2" charset="0"/>
              </a:rPr>
              <a:t>70%</a:t>
            </a:r>
            <a:r>
              <a:rPr lang="it-IT" sz="3200" dirty="0">
                <a:latin typeface="Montserrat" panose="00000500000000000000" pitchFamily="2" charset="0"/>
              </a:rPr>
              <a:t> massimo </a:t>
            </a:r>
            <a:r>
              <a:rPr lang="it-IT" sz="3200" b="1" dirty="0">
                <a:latin typeface="Montserrat" panose="00000500000000000000" pitchFamily="2" charset="0"/>
              </a:rPr>
              <a:t>30.000 €</a:t>
            </a:r>
          </a:p>
          <a:p>
            <a:r>
              <a:rPr lang="it-IT" sz="3200" dirty="0">
                <a:latin typeface="Montserrat" panose="00000500000000000000" pitchFamily="2" charset="0"/>
              </a:rPr>
              <a:t>Domande dal 1 marzo 2024</a:t>
            </a:r>
          </a:p>
          <a:p>
            <a:pPr marL="0" indent="0">
              <a:buNone/>
            </a:pPr>
            <a:endParaRPr lang="it-IT" sz="3200"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374879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FBC76A-F4B4-3A75-309F-2A2C54892A66}"/>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B6591781-AB34-B256-C2C5-BA310934C03A}"/>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AAA10215-E568-A573-23B5-56E0C4EC7AD7}"/>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5CF3AE2A-ADB8-D663-E522-93824B4BEFC8}"/>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6</a:t>
            </a:fld>
            <a:endParaRPr lang="en-US" dirty="0"/>
          </a:p>
        </p:txBody>
      </p:sp>
      <p:sp>
        <p:nvSpPr>
          <p:cNvPr id="11" name="Segnaposto testo 10">
            <a:extLst>
              <a:ext uri="{FF2B5EF4-FFF2-40B4-BE49-F238E27FC236}">
                <a16:creationId xmlns:a16="http://schemas.microsoft.com/office/drawing/2014/main" id="{6EE95E42-6D58-286A-1357-65D890B241C0}"/>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648F4087-B6A9-3A79-A722-7386E5A8AE22}"/>
              </a:ext>
            </a:extLst>
          </p:cNvPr>
          <p:cNvSpPr>
            <a:spLocks noGrp="1"/>
          </p:cNvSpPr>
          <p:nvPr>
            <p:ph idx="1"/>
          </p:nvPr>
        </p:nvSpPr>
        <p:spPr>
          <a:xfrm>
            <a:off x="465243" y="1515035"/>
            <a:ext cx="11036475" cy="4338917"/>
          </a:xfrm>
        </p:spPr>
        <p:txBody>
          <a:bodyPr>
            <a:normAutofit fontScale="62500" lnSpcReduction="20000"/>
          </a:bodyPr>
          <a:lstStyle/>
          <a:p>
            <a:pPr marL="0" indent="0" algn="ctr">
              <a:buNone/>
            </a:pPr>
            <a:r>
              <a:rPr lang="it-IT" sz="4600" b="1" dirty="0">
                <a:effectLst>
                  <a:outerShdw blurRad="38100" dist="38100" dir="2700000" algn="tl">
                    <a:srgbClr val="000000">
                      <a:alpha val="43137"/>
                    </a:srgbClr>
                  </a:outerShdw>
                </a:effectLst>
                <a:latin typeface="Montserrat" panose="00000500000000000000" pitchFamily="2" charset="0"/>
              </a:rPr>
              <a:t>Bando Made in </a:t>
            </a:r>
            <a:r>
              <a:rPr lang="it-IT" sz="4600" b="1" dirty="0" err="1">
                <a:effectLst>
                  <a:outerShdw blurRad="38100" dist="38100" dir="2700000" algn="tl">
                    <a:srgbClr val="000000">
                      <a:alpha val="43137"/>
                    </a:srgbClr>
                  </a:outerShdw>
                </a:effectLst>
                <a:latin typeface="Montserrat" panose="00000500000000000000" pitchFamily="2" charset="0"/>
              </a:rPr>
              <a:t>Italy</a:t>
            </a:r>
            <a:endParaRPr lang="it-IT" sz="4600" dirty="0">
              <a:effectLst>
                <a:outerShdw blurRad="38100" dist="38100" dir="2700000" algn="tl">
                  <a:srgbClr val="000000">
                    <a:alpha val="43137"/>
                  </a:srgbClr>
                </a:outerShdw>
              </a:effectLst>
              <a:latin typeface="Montserrat" panose="00000500000000000000" pitchFamily="2" charset="0"/>
            </a:endParaRPr>
          </a:p>
          <a:p>
            <a:r>
              <a:rPr lang="it-IT" sz="5100" u="sng" dirty="0">
                <a:latin typeface="Montserrat" panose="00000500000000000000" pitchFamily="2" charset="0"/>
              </a:rPr>
              <a:t>Ambiti tematici</a:t>
            </a:r>
            <a:r>
              <a:rPr lang="it-IT" sz="5100" dirty="0">
                <a:latin typeface="Montserrat" panose="00000500000000000000" pitchFamily="2" charset="0"/>
              </a:rPr>
              <a:t>: abbigliamento, arredamento, automazione</a:t>
            </a:r>
          </a:p>
          <a:p>
            <a:r>
              <a:rPr lang="it-IT" sz="5100" dirty="0">
                <a:latin typeface="Montserrat" panose="00000500000000000000" pitchFamily="2" charset="0"/>
              </a:rPr>
              <a:t>Spese di personale, materiali, attrezzature, consulenze</a:t>
            </a:r>
          </a:p>
          <a:p>
            <a:r>
              <a:rPr lang="it-IT" sz="5100" dirty="0">
                <a:latin typeface="Montserrat" panose="00000500000000000000" pitchFamily="2" charset="0"/>
              </a:rPr>
              <a:t>Contributo a fondo perduto che verrà calcolato sulla base della natura giuridica del soggetto richiedente e sulle spese ammesse.</a:t>
            </a: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154525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3C4D0B-439A-C295-F6FA-2106FA725AEB}"/>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75E0B8A9-1E9F-00F0-37ED-DC9C3CEF6C13}"/>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0AD4EFA4-4F10-0787-C4E7-43D64D6027B3}"/>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6DA27F28-AF2B-A63C-2165-0D030CD148E4}"/>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7</a:t>
            </a:fld>
            <a:endParaRPr lang="en-US" dirty="0"/>
          </a:p>
        </p:txBody>
      </p:sp>
      <p:sp>
        <p:nvSpPr>
          <p:cNvPr id="11" name="Segnaposto testo 10">
            <a:extLst>
              <a:ext uri="{FF2B5EF4-FFF2-40B4-BE49-F238E27FC236}">
                <a16:creationId xmlns:a16="http://schemas.microsoft.com/office/drawing/2014/main" id="{27CBEB91-393E-6A5D-04BE-686BA717E889}"/>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C4035BAC-98DA-758E-3674-99CF052CFF75}"/>
              </a:ext>
            </a:extLst>
          </p:cNvPr>
          <p:cNvSpPr>
            <a:spLocks noGrp="1"/>
          </p:cNvSpPr>
          <p:nvPr>
            <p:ph idx="1"/>
          </p:nvPr>
        </p:nvSpPr>
        <p:spPr>
          <a:xfrm>
            <a:off x="645459" y="1703294"/>
            <a:ext cx="9774421" cy="4105836"/>
          </a:xfrm>
        </p:spPr>
        <p:txBody>
          <a:bodyPr>
            <a:normAutofit/>
          </a:bodyPr>
          <a:lstStyle/>
          <a:p>
            <a:pPr marL="0" indent="0" algn="ctr">
              <a:buNone/>
            </a:pPr>
            <a:r>
              <a:rPr lang="it-IT" sz="3200" b="1" dirty="0">
                <a:effectLst>
                  <a:outerShdw blurRad="38100" dist="38100" dir="2700000" algn="tl">
                    <a:srgbClr val="000000">
                      <a:alpha val="43137"/>
                    </a:srgbClr>
                  </a:outerShdw>
                </a:effectLst>
                <a:latin typeface="Montserrat" panose="00000500000000000000" pitchFamily="2" charset="0"/>
              </a:rPr>
              <a:t>Bonus Export Digitale Plus </a:t>
            </a:r>
          </a:p>
          <a:p>
            <a:r>
              <a:rPr lang="it-IT" sz="3200" dirty="0">
                <a:latin typeface="Montserrat" panose="00000500000000000000" pitchFamily="2" charset="0"/>
              </a:rPr>
              <a:t>Investimento minimo </a:t>
            </a:r>
            <a:r>
              <a:rPr lang="it-IT" sz="3200" b="1" dirty="0">
                <a:latin typeface="Montserrat" panose="00000500000000000000" pitchFamily="2" charset="0"/>
              </a:rPr>
              <a:t>12.500 €</a:t>
            </a:r>
          </a:p>
          <a:p>
            <a:r>
              <a:rPr lang="it-IT" sz="3200" dirty="0">
                <a:latin typeface="Montserrat" panose="00000500000000000000" pitchFamily="2" charset="0"/>
              </a:rPr>
              <a:t>Consulenze, hardware  e-commerce, traduzioni, shooting fotografici, video making, web design, </a:t>
            </a:r>
            <a:r>
              <a:rPr lang="it-IT" sz="3200" dirty="0" err="1">
                <a:latin typeface="Montserrat" panose="00000500000000000000" pitchFamily="2" charset="0"/>
              </a:rPr>
              <a:t>content</a:t>
            </a:r>
            <a:r>
              <a:rPr lang="it-IT" sz="3200" dirty="0">
                <a:latin typeface="Montserrat" panose="00000500000000000000" pitchFamily="2" charset="0"/>
              </a:rPr>
              <a:t> strategy</a:t>
            </a:r>
          </a:p>
          <a:p>
            <a:r>
              <a:rPr lang="it-IT" sz="3200" dirty="0">
                <a:latin typeface="Montserrat" panose="00000500000000000000" pitchFamily="2" charset="0"/>
              </a:rPr>
              <a:t>Contributo </a:t>
            </a:r>
            <a:r>
              <a:rPr lang="it-IT" sz="3200" b="1" dirty="0">
                <a:latin typeface="Montserrat" panose="00000500000000000000" pitchFamily="2" charset="0"/>
              </a:rPr>
              <a:t>10.000 €</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324730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89894A-0414-3508-0DED-51DF33FCD5C0}"/>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4961A567-461F-B672-1A98-AA738D2EEBFC}"/>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B4354E02-F144-F4F6-8B51-587EEAA136F3}"/>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D0179C90-E8B3-8425-492A-2E7641D47069}"/>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8</a:t>
            </a:fld>
            <a:endParaRPr lang="en-US" dirty="0"/>
          </a:p>
        </p:txBody>
      </p:sp>
      <p:sp>
        <p:nvSpPr>
          <p:cNvPr id="11" name="Segnaposto testo 10">
            <a:extLst>
              <a:ext uri="{FF2B5EF4-FFF2-40B4-BE49-F238E27FC236}">
                <a16:creationId xmlns:a16="http://schemas.microsoft.com/office/drawing/2014/main" id="{8D3DA81C-D98F-16C6-1AB4-4DF2F466A18C}"/>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E916C23B-D8B2-842A-D343-69A3D53C8478}"/>
              </a:ext>
            </a:extLst>
          </p:cNvPr>
          <p:cNvSpPr>
            <a:spLocks noGrp="1"/>
          </p:cNvSpPr>
          <p:nvPr>
            <p:ph idx="1"/>
          </p:nvPr>
        </p:nvSpPr>
        <p:spPr>
          <a:xfrm>
            <a:off x="645459" y="1703294"/>
            <a:ext cx="9774421" cy="4105836"/>
          </a:xfrm>
        </p:spPr>
        <p:txBody>
          <a:bodyPr>
            <a:normAutofit fontScale="92500" lnSpcReduction="10000"/>
          </a:bodyPr>
          <a:lstStyle/>
          <a:p>
            <a:pPr marL="0" indent="0" algn="ctr">
              <a:buNone/>
            </a:pPr>
            <a:r>
              <a:rPr lang="it-IT" sz="3200" b="1" dirty="0">
                <a:effectLst>
                  <a:outerShdw blurRad="38100" dist="38100" dir="2700000" algn="tl">
                    <a:srgbClr val="000000">
                      <a:alpha val="43137"/>
                    </a:srgbClr>
                  </a:outerShdw>
                </a:effectLst>
                <a:latin typeface="Montserrat" panose="00000500000000000000" pitchFamily="2" charset="0"/>
              </a:rPr>
              <a:t>Pacchetto investimenti – Linea sviluppo aziendale</a:t>
            </a:r>
          </a:p>
          <a:p>
            <a:r>
              <a:rPr lang="it-IT" sz="3200" dirty="0">
                <a:latin typeface="Montserrat" panose="00000500000000000000" pitchFamily="2" charset="0"/>
              </a:rPr>
              <a:t>Contributo a fondo perduto del </a:t>
            </a:r>
            <a:r>
              <a:rPr lang="it-IT" sz="3200" b="1" dirty="0">
                <a:latin typeface="Montserrat" panose="00000500000000000000" pitchFamily="2" charset="0"/>
              </a:rPr>
              <a:t>20%</a:t>
            </a:r>
            <a:r>
              <a:rPr lang="it-IT" sz="3200" dirty="0">
                <a:latin typeface="Montserrat" panose="00000500000000000000" pitchFamily="2" charset="0"/>
              </a:rPr>
              <a:t>, garanzia regionale gratuita e finanziamento</a:t>
            </a:r>
          </a:p>
          <a:p>
            <a:r>
              <a:rPr lang="it-IT" sz="3200" dirty="0">
                <a:latin typeface="Montserrat" panose="00000500000000000000" pitchFamily="2" charset="0"/>
              </a:rPr>
              <a:t>macchinari, impianti di produzione, attrezzature, hardware, arredi, software, opere murarie</a:t>
            </a:r>
          </a:p>
          <a:p>
            <a:r>
              <a:rPr lang="it-IT" sz="3200" dirty="0">
                <a:latin typeface="Montserrat" panose="00000500000000000000" pitchFamily="2" charset="0"/>
              </a:rPr>
              <a:t>Investimento minimo </a:t>
            </a:r>
            <a:r>
              <a:rPr lang="it-IT" sz="3200" b="1" dirty="0">
                <a:latin typeface="Montserrat" panose="00000500000000000000" pitchFamily="2" charset="0"/>
              </a:rPr>
              <a:t>100.000 €</a:t>
            </a: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88533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F39FE4A-6A03-ED5E-3CDB-2962AD3289E0}"/>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C3420389-5766-2B6E-2D61-7130B1A1C1E7}"/>
              </a:ext>
            </a:extLst>
          </p:cNvPr>
          <p:cNvSpPr>
            <a:spLocks noGrp="1"/>
          </p:cNvSpPr>
          <p:nvPr>
            <p:ph type="title"/>
          </p:nvPr>
        </p:nvSpPr>
        <p:spPr/>
        <p:txBody>
          <a:bodyPr/>
          <a:lstStyle/>
          <a:p>
            <a:pPr algn="ctr"/>
            <a:r>
              <a:rPr lang="it-IT" u="sng" dirty="0">
                <a:latin typeface="Montserrat" panose="00000500000000000000" pitchFamily="2" charset="0"/>
              </a:rPr>
              <a:t>LE MISURE ATTUALMENTE DISPONIBILI</a:t>
            </a:r>
          </a:p>
        </p:txBody>
      </p:sp>
      <p:sp>
        <p:nvSpPr>
          <p:cNvPr id="5" name="Segnaposto data 4">
            <a:extLst>
              <a:ext uri="{FF2B5EF4-FFF2-40B4-BE49-F238E27FC236}">
                <a16:creationId xmlns:a16="http://schemas.microsoft.com/office/drawing/2014/main" id="{2A0A26D3-61E1-71AD-AEDD-3B12426545A7}"/>
              </a:ext>
            </a:extLst>
          </p:cNvPr>
          <p:cNvSpPr>
            <a:spLocks noGrp="1"/>
          </p:cNvSpPr>
          <p:nvPr>
            <p:ph type="dt" sz="half" idx="10"/>
          </p:nvPr>
        </p:nvSpPr>
        <p:spPr>
          <a:xfrm>
            <a:off x="6738425" y="6052428"/>
            <a:ext cx="2549010" cy="365125"/>
          </a:xfrm>
        </p:spPr>
        <p:txBody>
          <a:bodyPr/>
          <a:lstStyle/>
          <a:p>
            <a:r>
              <a:rPr lang="en-US" dirty="0" err="1"/>
              <a:t>Lunedì</a:t>
            </a:r>
            <a:r>
              <a:rPr lang="en-US" dirty="0"/>
              <a:t> 19 </a:t>
            </a:r>
            <a:r>
              <a:rPr lang="en-US" dirty="0" err="1"/>
              <a:t>Febbraio</a:t>
            </a:r>
            <a:r>
              <a:rPr lang="en-US" dirty="0"/>
              <a:t> 2024</a:t>
            </a:r>
          </a:p>
        </p:txBody>
      </p:sp>
      <p:sp>
        <p:nvSpPr>
          <p:cNvPr id="6" name="Segnaposto numero diapositiva 5">
            <a:extLst>
              <a:ext uri="{FF2B5EF4-FFF2-40B4-BE49-F238E27FC236}">
                <a16:creationId xmlns:a16="http://schemas.microsoft.com/office/drawing/2014/main" id="{41AD282C-D980-0191-B3F8-1CE829AC044B}"/>
              </a:ext>
            </a:extLst>
          </p:cNvPr>
          <p:cNvSpPr>
            <a:spLocks noGrp="1"/>
          </p:cNvSpPr>
          <p:nvPr>
            <p:ph type="sldNum" sz="quarter" idx="11"/>
          </p:nvPr>
        </p:nvSpPr>
        <p:spPr>
          <a:xfrm>
            <a:off x="11086464" y="488950"/>
            <a:ext cx="771089" cy="375773"/>
          </a:xfrm>
        </p:spPr>
        <p:txBody>
          <a:bodyPr/>
          <a:lstStyle/>
          <a:p>
            <a:fld id="{6D22F896-40B5-4ADD-8801-0D06FADFA095}" type="slidenum">
              <a:rPr lang="en-US" smtClean="0"/>
              <a:pPr/>
              <a:t>9</a:t>
            </a:fld>
            <a:endParaRPr lang="en-US" dirty="0"/>
          </a:p>
        </p:txBody>
      </p:sp>
      <p:sp>
        <p:nvSpPr>
          <p:cNvPr id="11" name="Segnaposto testo 10">
            <a:extLst>
              <a:ext uri="{FF2B5EF4-FFF2-40B4-BE49-F238E27FC236}">
                <a16:creationId xmlns:a16="http://schemas.microsoft.com/office/drawing/2014/main" id="{D3EE1BE1-9772-A183-9F79-C66B00422D7D}"/>
              </a:ext>
            </a:extLst>
          </p:cNvPr>
          <p:cNvSpPr>
            <a:spLocks noGrp="1"/>
          </p:cNvSpPr>
          <p:nvPr>
            <p:ph type="body" sz="quarter" idx="12"/>
          </p:nvPr>
        </p:nvSpPr>
        <p:spPr>
          <a:xfrm>
            <a:off x="465243" y="6052428"/>
            <a:ext cx="6266276" cy="446088"/>
          </a:xfrm>
        </p:spPr>
        <p:txBody>
          <a:bodyPr>
            <a:normAutofit fontScale="77500" lnSpcReduction="20000"/>
          </a:bodyPr>
          <a:lstStyle/>
          <a:p>
            <a:r>
              <a:rPr lang="it-IT" dirty="0"/>
              <a:t>BANDI E CONTRIBUTI PER FAR CRESCERE LA TUA IMPRESA- VIALE ROOSVELT 15 COMO </a:t>
            </a:r>
          </a:p>
        </p:txBody>
      </p:sp>
      <p:sp>
        <p:nvSpPr>
          <p:cNvPr id="4" name="Segnaposto contenuto 3">
            <a:extLst>
              <a:ext uri="{FF2B5EF4-FFF2-40B4-BE49-F238E27FC236}">
                <a16:creationId xmlns:a16="http://schemas.microsoft.com/office/drawing/2014/main" id="{88950615-D21F-124E-1FAA-9AAB26A125FE}"/>
              </a:ext>
            </a:extLst>
          </p:cNvPr>
          <p:cNvSpPr>
            <a:spLocks noGrp="1"/>
          </p:cNvSpPr>
          <p:nvPr>
            <p:ph idx="1"/>
          </p:nvPr>
        </p:nvSpPr>
        <p:spPr>
          <a:xfrm>
            <a:off x="645459" y="1703294"/>
            <a:ext cx="9774421" cy="4105836"/>
          </a:xfrm>
        </p:spPr>
        <p:txBody>
          <a:bodyPr>
            <a:normAutofit fontScale="77500" lnSpcReduction="20000"/>
          </a:bodyPr>
          <a:lstStyle/>
          <a:p>
            <a:pPr marL="0" indent="0" algn="ctr">
              <a:buNone/>
            </a:pPr>
            <a:r>
              <a:rPr lang="it-IT" sz="3800" b="1" dirty="0">
                <a:effectLst>
                  <a:outerShdw blurRad="38100" dist="38100" dir="2700000" algn="tl">
                    <a:srgbClr val="000000">
                      <a:alpha val="43137"/>
                    </a:srgbClr>
                  </a:outerShdw>
                </a:effectLst>
                <a:latin typeface="Montserrat" panose="00000500000000000000" pitchFamily="2" charset="0"/>
              </a:rPr>
              <a:t>Bando Demo</a:t>
            </a:r>
            <a:endParaRPr lang="it-IT" sz="3800" dirty="0">
              <a:effectLst>
                <a:outerShdw blurRad="38100" dist="38100" dir="2700000" algn="tl">
                  <a:srgbClr val="000000">
                    <a:alpha val="43137"/>
                  </a:srgbClr>
                </a:outerShdw>
              </a:effectLst>
              <a:latin typeface="Montserrat" panose="00000500000000000000" pitchFamily="2" charset="0"/>
            </a:endParaRPr>
          </a:p>
          <a:p>
            <a:r>
              <a:rPr lang="it-IT" sz="3800" dirty="0">
                <a:latin typeface="Montserrat" panose="00000500000000000000" pitchFamily="2" charset="0"/>
              </a:rPr>
              <a:t>Sostegno per realizzare eventi in ambito moda e design</a:t>
            </a:r>
          </a:p>
          <a:p>
            <a:r>
              <a:rPr lang="it-IT" sz="3800" dirty="0">
                <a:latin typeface="Montserrat" panose="00000500000000000000" pitchFamily="2" charset="0"/>
              </a:rPr>
              <a:t>Spese di allestimento location, noleggio attrezzature, logistica e trasporti, modelli, truccatori foto, video, pubblicità</a:t>
            </a:r>
          </a:p>
          <a:p>
            <a:r>
              <a:rPr lang="it-IT" sz="3800" dirty="0">
                <a:latin typeface="Montserrat" panose="00000500000000000000" pitchFamily="2" charset="0"/>
              </a:rPr>
              <a:t>Contributo </a:t>
            </a:r>
            <a:r>
              <a:rPr lang="it-IT" sz="3800" b="1" dirty="0">
                <a:latin typeface="Montserrat" panose="00000500000000000000" pitchFamily="2" charset="0"/>
              </a:rPr>
              <a:t>50%</a:t>
            </a:r>
            <a:r>
              <a:rPr lang="it-IT" sz="3800" dirty="0">
                <a:latin typeface="Montserrat" panose="00000500000000000000" pitchFamily="2" charset="0"/>
              </a:rPr>
              <a:t> delle spese ammissibili e fino ad un massimo di € </a:t>
            </a:r>
            <a:r>
              <a:rPr lang="it-IT" sz="3800" b="1" dirty="0">
                <a:latin typeface="Montserrat" panose="00000500000000000000" pitchFamily="2" charset="0"/>
              </a:rPr>
              <a:t>10.000</a:t>
            </a:r>
            <a:endParaRPr lang="it-IT" sz="3800" dirty="0">
              <a:latin typeface="Montserrat" panose="00000500000000000000" pitchFamily="2" charset="0"/>
            </a:endParaRPr>
          </a:p>
          <a:p>
            <a:pPr marL="0" indent="0">
              <a:buNone/>
            </a:pPr>
            <a:endParaRPr lang="it-IT" sz="3200" b="1" dirty="0">
              <a:effectLst>
                <a:outerShdw blurRad="38100" dist="38100" dir="2700000" algn="tl">
                  <a:srgbClr val="000000">
                    <a:alpha val="43137"/>
                  </a:srgbClr>
                </a:outerShdw>
              </a:effectLst>
            </a:endParaRPr>
          </a:p>
          <a:p>
            <a:pPr marL="0" indent="0">
              <a:buNone/>
            </a:pPr>
            <a:endParaRPr lang="it-IT" sz="2400" dirty="0">
              <a:latin typeface="Montserrat" panose="00000500000000000000" pitchFamily="2" charset="0"/>
            </a:endParaRPr>
          </a:p>
          <a:p>
            <a:pPr marL="0" indent="0">
              <a:buNone/>
            </a:pPr>
            <a:endParaRPr lang="it-IT" sz="2400" dirty="0">
              <a:latin typeface="Montserrat" panose="00000500000000000000" pitchFamily="2" charset="0"/>
            </a:endParaRPr>
          </a:p>
          <a:p>
            <a:endParaRPr lang="it-IT" dirty="0"/>
          </a:p>
        </p:txBody>
      </p:sp>
    </p:spTree>
    <p:extLst>
      <p:ext uri="{BB962C8B-B14F-4D97-AF65-F5344CB8AC3E}">
        <p14:creationId xmlns:p14="http://schemas.microsoft.com/office/powerpoint/2010/main" val="3897262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onfartigianato">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onfComo-modPres" id="{C37FD38E-7B19-DD48-855F-193A22C393A1}" vid="{DB23B68E-DE98-534D-BB26-0006C33B257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ConfComo-modPres</Template>
  <TotalTime>375</TotalTime>
  <Words>971</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Century Gothic</vt:lpstr>
      <vt:lpstr>Montserrat</vt:lpstr>
      <vt:lpstr>Palatino Linotype</vt:lpstr>
      <vt:lpstr>Circuito</vt:lpstr>
      <vt:lpstr>BANDI E CONTRIBUTI PER FAR CRESCERE LA TUA IMPRESA</vt:lpstr>
      <vt:lpstr>InTRODUZIONE</vt:lpstr>
      <vt:lpstr>InTRODUZIONE</vt:lpstr>
      <vt:lpstr>LE MISURE ATTUALMENTE DISPONIBILI</vt:lpstr>
      <vt:lpstr>LE MISURE ATTUALMENTE DISPONIBILI</vt:lpstr>
      <vt:lpstr>LE MISURE ATTUALMENTE DISPONIBILI</vt:lpstr>
      <vt:lpstr>LE MISURE ATTUALMENTE DISPONIBILI</vt:lpstr>
      <vt:lpstr>LE MISURE ATTUALMENTE DISPONIBILI</vt:lpstr>
      <vt:lpstr>LE MISURE ATTUALMENTE DISPONIBILI</vt:lpstr>
      <vt:lpstr>LE MISURE ATTUALMENTE DISPONIBILI</vt:lpstr>
      <vt:lpstr>LE MISURE ATTUALMENTE DISPONIBILI</vt:lpstr>
      <vt:lpstr>LE AGEVOLAZIONI DI PROSSIMA PUBBLICAZIONE</vt:lpstr>
      <vt:lpstr>LE AGEVOLAZIONI DI PROSSIMA PUBBLICAZIONE</vt:lpstr>
      <vt:lpstr>LE AGEVOLAZIONI DI PROSSIMA PUBBLICAZIONE</vt:lpstr>
      <vt:lpstr>ISTRUZIONI PER VERIFICARE L’AMMISSIBILITA’ DELLA DOMANDA E  REDIGERLA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Ylenia Galluzzo</dc:creator>
  <cp:lastModifiedBy>Barbara Silvestrini</cp:lastModifiedBy>
  <cp:revision>21</cp:revision>
  <dcterms:created xsi:type="dcterms:W3CDTF">2022-10-10T11:30:55Z</dcterms:created>
  <dcterms:modified xsi:type="dcterms:W3CDTF">2024-02-18T22:34:57Z</dcterms:modified>
</cp:coreProperties>
</file>